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sldIdLst>
    <p:sldId id="269" r:id="rId2"/>
    <p:sldId id="258" r:id="rId3"/>
    <p:sldId id="259" r:id="rId4"/>
    <p:sldId id="261" r:id="rId5"/>
    <p:sldId id="263" r:id="rId6"/>
    <p:sldId id="264" r:id="rId7"/>
    <p:sldId id="265" r:id="rId8"/>
    <p:sldId id="267" r:id="rId9"/>
    <p:sldId id="270" r:id="rId10"/>
    <p:sldId id="271" r:id="rId11"/>
    <p:sldId id="272" r:id="rId12"/>
    <p:sldId id="273" r:id="rId13"/>
    <p:sldId id="274" r:id="rId14"/>
    <p:sldId id="275" r:id="rId15"/>
    <p:sldId id="276" r:id="rId16"/>
    <p:sldId id="277" r:id="rId17"/>
    <p:sldId id="278" r:id="rId18"/>
    <p:sldId id="279" r:id="rId19"/>
    <p:sldId id="280"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autoAdjust="0"/>
    <p:restoredTop sz="94660"/>
  </p:normalViewPr>
  <p:slideViewPr>
    <p:cSldViewPr snapToGrid="0">
      <p:cViewPr>
        <p:scale>
          <a:sx n="50" d="100"/>
          <a:sy n="50" d="100"/>
        </p:scale>
        <p:origin x="-1278" y="-69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DDA8AE-EE97-4B51-A643-5B8AC4D4CC0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7A8357AF-E5D4-435C-9C52-AB29F28B099B}">
      <dgm:prSet phldrT="[Text]" custT="1"/>
      <dgm:spPr/>
      <dgm:t>
        <a:bodyPr/>
        <a:lstStyle/>
        <a:p>
          <a:r>
            <a:rPr lang="en-US" sz="2000" dirty="0">
              <a:latin typeface="Times New Roman" panose="02020603050405020304" pitchFamily="18" charset="0"/>
              <a:cs typeface="Times New Roman" panose="02020603050405020304" pitchFamily="18" charset="0"/>
            </a:rPr>
            <a:t>Comparative Linguistics</a:t>
          </a:r>
        </a:p>
      </dgm:t>
    </dgm:pt>
    <dgm:pt modelId="{8253FD1A-C583-430B-A590-E764D429BEDF}" type="parTrans" cxnId="{651514F2-AE05-4845-8258-B5F9842B2277}">
      <dgm:prSet/>
      <dgm:spPr/>
      <dgm:t>
        <a:bodyPr/>
        <a:lstStyle/>
        <a:p>
          <a:endParaRPr lang="en-US"/>
        </a:p>
      </dgm:t>
    </dgm:pt>
    <dgm:pt modelId="{F16278BF-569C-47BB-9A6C-DDB21A01BDDB}" type="sibTrans" cxnId="{651514F2-AE05-4845-8258-B5F9842B2277}">
      <dgm:prSet/>
      <dgm:spPr/>
      <dgm:t>
        <a:bodyPr/>
        <a:lstStyle/>
        <a:p>
          <a:endParaRPr lang="en-US"/>
        </a:p>
      </dgm:t>
    </dgm:pt>
    <dgm:pt modelId="{70F84316-C16E-4B33-A13C-1EF1EE729A99}">
      <dgm:prSet phldrT="[Text]" custT="1"/>
      <dgm:spPr/>
      <dgm:t>
        <a:bodyPr/>
        <a:lstStyle/>
        <a:p>
          <a:r>
            <a:rPr lang="en-US" sz="2000" dirty="0">
              <a:latin typeface="Times New Roman" panose="02020603050405020304" pitchFamily="18" charset="0"/>
              <a:cs typeface="Times New Roman" panose="02020603050405020304" pitchFamily="18" charset="0"/>
            </a:rPr>
            <a:t>Specialized Comparative Linguistics</a:t>
          </a:r>
        </a:p>
      </dgm:t>
    </dgm:pt>
    <dgm:pt modelId="{A4BF7BC7-69F7-4BF6-BD6E-7EE408064F8F}" type="parTrans" cxnId="{3F8E4268-E892-4710-84F2-A0AD4A58BD46}">
      <dgm:prSet/>
      <dgm:spPr/>
      <dgm:t>
        <a:bodyPr/>
        <a:lstStyle/>
        <a:p>
          <a:endParaRPr lang="en-US"/>
        </a:p>
      </dgm:t>
    </dgm:pt>
    <dgm:pt modelId="{6DBF3578-3B82-4C71-994B-EEB8E913B203}" type="sibTrans" cxnId="{3F8E4268-E892-4710-84F2-A0AD4A58BD46}">
      <dgm:prSet/>
      <dgm:spPr/>
      <dgm:t>
        <a:bodyPr/>
        <a:lstStyle/>
        <a:p>
          <a:endParaRPr lang="en-US"/>
        </a:p>
      </dgm:t>
    </dgm:pt>
    <dgm:pt modelId="{8BDE497B-227B-4CA5-BE17-A3E5FAFC5AF4}">
      <dgm:prSet phldrT="[Text]" custT="1"/>
      <dgm:spPr/>
      <dgm:t>
        <a:bodyPr/>
        <a:lstStyle/>
        <a:p>
          <a:r>
            <a:rPr lang="en-US" sz="2000" dirty="0">
              <a:latin typeface="Times New Roman" panose="02020603050405020304" pitchFamily="18" charset="0"/>
              <a:cs typeface="Times New Roman" panose="02020603050405020304" pitchFamily="18" charset="0"/>
            </a:rPr>
            <a:t>Genetic Comparative Linguistics</a:t>
          </a:r>
        </a:p>
      </dgm:t>
    </dgm:pt>
    <dgm:pt modelId="{CC45CA88-C46A-4753-BEDF-F90B346C675E}" type="parTrans" cxnId="{529F7D33-E889-4D52-9DAE-D094871E275D}">
      <dgm:prSet/>
      <dgm:spPr/>
      <dgm:t>
        <a:bodyPr/>
        <a:lstStyle/>
        <a:p>
          <a:endParaRPr lang="en-US"/>
        </a:p>
      </dgm:t>
    </dgm:pt>
    <dgm:pt modelId="{DDD47689-CB1A-44A7-B0D3-20D2BD6FDB99}" type="sibTrans" cxnId="{529F7D33-E889-4D52-9DAE-D094871E275D}">
      <dgm:prSet/>
      <dgm:spPr/>
      <dgm:t>
        <a:bodyPr/>
        <a:lstStyle/>
        <a:p>
          <a:endParaRPr lang="en-US"/>
        </a:p>
      </dgm:t>
    </dgm:pt>
    <dgm:pt modelId="{5387AAB1-13B0-43A8-ABB0-611953AC0138}">
      <dgm:prSet phldrT="[Text]" custT="1"/>
      <dgm:spPr/>
      <dgm:t>
        <a:bodyPr/>
        <a:lstStyle/>
        <a:p>
          <a:r>
            <a:rPr lang="en-US" sz="2000" dirty="0">
              <a:latin typeface="Times New Roman" panose="02020603050405020304" pitchFamily="18" charset="0"/>
              <a:cs typeface="Times New Roman" panose="02020603050405020304" pitchFamily="18" charset="0"/>
            </a:rPr>
            <a:t>Language Contact Theory</a:t>
          </a:r>
        </a:p>
      </dgm:t>
    </dgm:pt>
    <dgm:pt modelId="{851A799E-A56C-47F4-943C-BFCDD3C968D3}" type="parTrans" cxnId="{95B2F774-1478-4C3D-A188-D240938DED9B}">
      <dgm:prSet/>
      <dgm:spPr/>
      <dgm:t>
        <a:bodyPr/>
        <a:lstStyle/>
        <a:p>
          <a:endParaRPr lang="en-US"/>
        </a:p>
      </dgm:t>
    </dgm:pt>
    <dgm:pt modelId="{534B5784-82A7-4C1C-9ED6-0CFF0C6DA7AF}" type="sibTrans" cxnId="{95B2F774-1478-4C3D-A188-D240938DED9B}">
      <dgm:prSet/>
      <dgm:spPr/>
      <dgm:t>
        <a:bodyPr/>
        <a:lstStyle/>
        <a:p>
          <a:endParaRPr lang="en-US"/>
        </a:p>
      </dgm:t>
    </dgm:pt>
    <dgm:pt modelId="{6A786246-8559-49E6-9DE4-30A39AED95C5}">
      <dgm:prSet phldrT="[Text]" custT="1"/>
      <dgm:spPr/>
      <dgm:t>
        <a:bodyPr/>
        <a:lstStyle/>
        <a:p>
          <a:r>
            <a:rPr lang="en-US" sz="2000" dirty="0">
              <a:latin typeface="Times New Roman" panose="02020603050405020304" pitchFamily="18" charset="0"/>
              <a:cs typeface="Times New Roman" panose="02020603050405020304" pitchFamily="18" charset="0"/>
            </a:rPr>
            <a:t>General Comparative Linguistics</a:t>
          </a:r>
        </a:p>
      </dgm:t>
    </dgm:pt>
    <dgm:pt modelId="{826326A4-EDAD-414C-B30E-4829F5AF4122}" type="parTrans" cxnId="{2BF67B22-BEC5-4B1F-B75D-887755A1495F}">
      <dgm:prSet/>
      <dgm:spPr/>
      <dgm:t>
        <a:bodyPr/>
        <a:lstStyle/>
        <a:p>
          <a:endParaRPr lang="en-US"/>
        </a:p>
      </dgm:t>
    </dgm:pt>
    <dgm:pt modelId="{391460C8-CB28-4912-B33C-4F15F23DA900}" type="sibTrans" cxnId="{2BF67B22-BEC5-4B1F-B75D-887755A1495F}">
      <dgm:prSet/>
      <dgm:spPr/>
      <dgm:t>
        <a:bodyPr/>
        <a:lstStyle/>
        <a:p>
          <a:endParaRPr lang="en-US"/>
        </a:p>
      </dgm:t>
    </dgm:pt>
    <dgm:pt modelId="{3985F1CE-BED2-4830-AD31-3C803D5A0765}">
      <dgm:prSet phldrT="[Text]" custT="1"/>
      <dgm:spPr/>
      <dgm:t>
        <a:bodyPr/>
        <a:lstStyle/>
        <a:p>
          <a:r>
            <a:rPr lang="en-US" sz="2000" dirty="0">
              <a:latin typeface="Times New Roman" panose="02020603050405020304" pitchFamily="18" charset="0"/>
              <a:cs typeface="Times New Roman" panose="02020603050405020304" pitchFamily="18" charset="0"/>
            </a:rPr>
            <a:t>Areal Linguistics</a:t>
          </a:r>
        </a:p>
      </dgm:t>
    </dgm:pt>
    <dgm:pt modelId="{77904EA8-5556-42FA-AD57-0AB19A57E648}" type="parTrans" cxnId="{6D96BEE3-2DEA-4BAE-B3A6-1188AF7E15E3}">
      <dgm:prSet/>
      <dgm:spPr/>
      <dgm:t>
        <a:bodyPr/>
        <a:lstStyle/>
        <a:p>
          <a:endParaRPr lang="en-US"/>
        </a:p>
      </dgm:t>
    </dgm:pt>
    <dgm:pt modelId="{40DF9FC8-2FBB-4715-84B8-CBF58D59F916}" type="sibTrans" cxnId="{6D96BEE3-2DEA-4BAE-B3A6-1188AF7E15E3}">
      <dgm:prSet/>
      <dgm:spPr/>
      <dgm:t>
        <a:bodyPr/>
        <a:lstStyle/>
        <a:p>
          <a:endParaRPr lang="en-US"/>
        </a:p>
      </dgm:t>
    </dgm:pt>
    <dgm:pt modelId="{BCD85FD4-F1E4-4262-84A0-9FD5DB237884}" type="pres">
      <dgm:prSet presAssocID="{37DDA8AE-EE97-4B51-A643-5B8AC4D4CC0A}" presName="diagram" presStyleCnt="0">
        <dgm:presLayoutVars>
          <dgm:chPref val="1"/>
          <dgm:dir/>
          <dgm:animOne val="branch"/>
          <dgm:animLvl val="lvl"/>
          <dgm:resizeHandles val="exact"/>
        </dgm:presLayoutVars>
      </dgm:prSet>
      <dgm:spPr/>
      <dgm:t>
        <a:bodyPr/>
        <a:lstStyle/>
        <a:p>
          <a:endParaRPr lang="en-US"/>
        </a:p>
      </dgm:t>
    </dgm:pt>
    <dgm:pt modelId="{EA4E0A22-ACA4-4413-AD7D-16C619242D0D}" type="pres">
      <dgm:prSet presAssocID="{7A8357AF-E5D4-435C-9C52-AB29F28B099B}" presName="root1" presStyleCnt="0"/>
      <dgm:spPr/>
    </dgm:pt>
    <dgm:pt modelId="{6A009B2D-8F1A-4210-802F-22CF335BD4E4}" type="pres">
      <dgm:prSet presAssocID="{7A8357AF-E5D4-435C-9C52-AB29F28B099B}" presName="LevelOneTextNode" presStyleLbl="node0" presStyleIdx="0" presStyleCnt="1">
        <dgm:presLayoutVars>
          <dgm:chPref val="3"/>
        </dgm:presLayoutVars>
      </dgm:prSet>
      <dgm:spPr/>
      <dgm:t>
        <a:bodyPr/>
        <a:lstStyle/>
        <a:p>
          <a:endParaRPr lang="en-US"/>
        </a:p>
      </dgm:t>
    </dgm:pt>
    <dgm:pt modelId="{94501097-891E-463C-BD62-EFA3107953B6}" type="pres">
      <dgm:prSet presAssocID="{7A8357AF-E5D4-435C-9C52-AB29F28B099B}" presName="level2hierChild" presStyleCnt="0"/>
      <dgm:spPr/>
    </dgm:pt>
    <dgm:pt modelId="{2DE8A9FD-3468-4D2A-8FE2-CA8466B57CD2}" type="pres">
      <dgm:prSet presAssocID="{A4BF7BC7-69F7-4BF6-BD6E-7EE408064F8F}" presName="conn2-1" presStyleLbl="parChTrans1D2" presStyleIdx="0" presStyleCnt="2"/>
      <dgm:spPr/>
      <dgm:t>
        <a:bodyPr/>
        <a:lstStyle/>
        <a:p>
          <a:endParaRPr lang="en-US"/>
        </a:p>
      </dgm:t>
    </dgm:pt>
    <dgm:pt modelId="{0761DC1D-08BD-4484-A839-33FD33BD7A47}" type="pres">
      <dgm:prSet presAssocID="{A4BF7BC7-69F7-4BF6-BD6E-7EE408064F8F}" presName="connTx" presStyleLbl="parChTrans1D2" presStyleIdx="0" presStyleCnt="2"/>
      <dgm:spPr/>
      <dgm:t>
        <a:bodyPr/>
        <a:lstStyle/>
        <a:p>
          <a:endParaRPr lang="en-US"/>
        </a:p>
      </dgm:t>
    </dgm:pt>
    <dgm:pt modelId="{598F857E-4EEC-400D-A5A0-C0CCDFBF3E8A}" type="pres">
      <dgm:prSet presAssocID="{70F84316-C16E-4B33-A13C-1EF1EE729A99}" presName="root2" presStyleCnt="0"/>
      <dgm:spPr/>
    </dgm:pt>
    <dgm:pt modelId="{053EA1C5-C23E-4DD2-9C0E-76ED7CE52989}" type="pres">
      <dgm:prSet presAssocID="{70F84316-C16E-4B33-A13C-1EF1EE729A99}" presName="LevelTwoTextNode" presStyleLbl="node2" presStyleIdx="0" presStyleCnt="2">
        <dgm:presLayoutVars>
          <dgm:chPref val="3"/>
        </dgm:presLayoutVars>
      </dgm:prSet>
      <dgm:spPr/>
      <dgm:t>
        <a:bodyPr/>
        <a:lstStyle/>
        <a:p>
          <a:endParaRPr lang="en-US"/>
        </a:p>
      </dgm:t>
    </dgm:pt>
    <dgm:pt modelId="{C4AC9985-B1B0-4B72-9840-C2A1F76653AD}" type="pres">
      <dgm:prSet presAssocID="{70F84316-C16E-4B33-A13C-1EF1EE729A99}" presName="level3hierChild" presStyleCnt="0"/>
      <dgm:spPr/>
    </dgm:pt>
    <dgm:pt modelId="{8D6C19AB-1925-4F94-9300-B3DF661FB2B8}" type="pres">
      <dgm:prSet presAssocID="{CC45CA88-C46A-4753-BEDF-F90B346C675E}" presName="conn2-1" presStyleLbl="parChTrans1D3" presStyleIdx="0" presStyleCnt="3"/>
      <dgm:spPr/>
      <dgm:t>
        <a:bodyPr/>
        <a:lstStyle/>
        <a:p>
          <a:endParaRPr lang="en-US"/>
        </a:p>
      </dgm:t>
    </dgm:pt>
    <dgm:pt modelId="{239EE563-0D5E-4F73-A04E-7686F15F5891}" type="pres">
      <dgm:prSet presAssocID="{CC45CA88-C46A-4753-BEDF-F90B346C675E}" presName="connTx" presStyleLbl="parChTrans1D3" presStyleIdx="0" presStyleCnt="3"/>
      <dgm:spPr/>
      <dgm:t>
        <a:bodyPr/>
        <a:lstStyle/>
        <a:p>
          <a:endParaRPr lang="en-US"/>
        </a:p>
      </dgm:t>
    </dgm:pt>
    <dgm:pt modelId="{70EDB734-AC53-4580-A008-55D37B8F3F04}" type="pres">
      <dgm:prSet presAssocID="{8BDE497B-227B-4CA5-BE17-A3E5FAFC5AF4}" presName="root2" presStyleCnt="0"/>
      <dgm:spPr/>
    </dgm:pt>
    <dgm:pt modelId="{C62968E6-1CEE-4E83-B801-F5B2773DCF5B}" type="pres">
      <dgm:prSet presAssocID="{8BDE497B-227B-4CA5-BE17-A3E5FAFC5AF4}" presName="LevelTwoTextNode" presStyleLbl="node3" presStyleIdx="0" presStyleCnt="3">
        <dgm:presLayoutVars>
          <dgm:chPref val="3"/>
        </dgm:presLayoutVars>
      </dgm:prSet>
      <dgm:spPr/>
      <dgm:t>
        <a:bodyPr/>
        <a:lstStyle/>
        <a:p>
          <a:endParaRPr lang="en-US"/>
        </a:p>
      </dgm:t>
    </dgm:pt>
    <dgm:pt modelId="{9EF71FCD-658C-41C8-BE43-DFBF9DD0FBAA}" type="pres">
      <dgm:prSet presAssocID="{8BDE497B-227B-4CA5-BE17-A3E5FAFC5AF4}" presName="level3hierChild" presStyleCnt="0"/>
      <dgm:spPr/>
    </dgm:pt>
    <dgm:pt modelId="{37B1356A-B547-4203-BB73-A42D65F52BBF}" type="pres">
      <dgm:prSet presAssocID="{851A799E-A56C-47F4-943C-BFCDD3C968D3}" presName="conn2-1" presStyleLbl="parChTrans1D3" presStyleIdx="1" presStyleCnt="3"/>
      <dgm:spPr/>
      <dgm:t>
        <a:bodyPr/>
        <a:lstStyle/>
        <a:p>
          <a:endParaRPr lang="en-US"/>
        </a:p>
      </dgm:t>
    </dgm:pt>
    <dgm:pt modelId="{66528F8A-3CC5-45A3-A803-9B8A4B4FA7D6}" type="pres">
      <dgm:prSet presAssocID="{851A799E-A56C-47F4-943C-BFCDD3C968D3}" presName="connTx" presStyleLbl="parChTrans1D3" presStyleIdx="1" presStyleCnt="3"/>
      <dgm:spPr/>
      <dgm:t>
        <a:bodyPr/>
        <a:lstStyle/>
        <a:p>
          <a:endParaRPr lang="en-US"/>
        </a:p>
      </dgm:t>
    </dgm:pt>
    <dgm:pt modelId="{AC6845AF-A87B-41D9-BCC6-A16920581CA4}" type="pres">
      <dgm:prSet presAssocID="{5387AAB1-13B0-43A8-ABB0-611953AC0138}" presName="root2" presStyleCnt="0"/>
      <dgm:spPr/>
    </dgm:pt>
    <dgm:pt modelId="{D4BE9F73-8907-4FFF-8F52-4E79BD89C543}" type="pres">
      <dgm:prSet presAssocID="{5387AAB1-13B0-43A8-ABB0-611953AC0138}" presName="LevelTwoTextNode" presStyleLbl="node3" presStyleIdx="1" presStyleCnt="3">
        <dgm:presLayoutVars>
          <dgm:chPref val="3"/>
        </dgm:presLayoutVars>
      </dgm:prSet>
      <dgm:spPr/>
      <dgm:t>
        <a:bodyPr/>
        <a:lstStyle/>
        <a:p>
          <a:endParaRPr lang="en-US"/>
        </a:p>
      </dgm:t>
    </dgm:pt>
    <dgm:pt modelId="{E286E7FD-158E-4194-B70D-F53B8F8F3F30}" type="pres">
      <dgm:prSet presAssocID="{5387AAB1-13B0-43A8-ABB0-611953AC0138}" presName="level3hierChild" presStyleCnt="0"/>
      <dgm:spPr/>
    </dgm:pt>
    <dgm:pt modelId="{8DFD869D-F7A8-4502-86E3-DF865ADB7C94}" type="pres">
      <dgm:prSet presAssocID="{826326A4-EDAD-414C-B30E-4829F5AF4122}" presName="conn2-1" presStyleLbl="parChTrans1D2" presStyleIdx="1" presStyleCnt="2"/>
      <dgm:spPr/>
      <dgm:t>
        <a:bodyPr/>
        <a:lstStyle/>
        <a:p>
          <a:endParaRPr lang="en-US"/>
        </a:p>
      </dgm:t>
    </dgm:pt>
    <dgm:pt modelId="{C599D4B4-D47F-4B4D-8F0C-51CB1AF045CC}" type="pres">
      <dgm:prSet presAssocID="{826326A4-EDAD-414C-B30E-4829F5AF4122}" presName="connTx" presStyleLbl="parChTrans1D2" presStyleIdx="1" presStyleCnt="2"/>
      <dgm:spPr/>
      <dgm:t>
        <a:bodyPr/>
        <a:lstStyle/>
        <a:p>
          <a:endParaRPr lang="en-US"/>
        </a:p>
      </dgm:t>
    </dgm:pt>
    <dgm:pt modelId="{B230F4D7-C78E-4BE6-96F1-AAD2A0A44010}" type="pres">
      <dgm:prSet presAssocID="{6A786246-8559-49E6-9DE4-30A39AED95C5}" presName="root2" presStyleCnt="0"/>
      <dgm:spPr/>
    </dgm:pt>
    <dgm:pt modelId="{C1891AA6-F364-4633-81A0-5B744266DA2F}" type="pres">
      <dgm:prSet presAssocID="{6A786246-8559-49E6-9DE4-30A39AED95C5}" presName="LevelTwoTextNode" presStyleLbl="node2" presStyleIdx="1" presStyleCnt="2">
        <dgm:presLayoutVars>
          <dgm:chPref val="3"/>
        </dgm:presLayoutVars>
      </dgm:prSet>
      <dgm:spPr/>
      <dgm:t>
        <a:bodyPr/>
        <a:lstStyle/>
        <a:p>
          <a:endParaRPr lang="en-US"/>
        </a:p>
      </dgm:t>
    </dgm:pt>
    <dgm:pt modelId="{4334EDE6-F453-48D4-84BB-69932F51AB24}" type="pres">
      <dgm:prSet presAssocID="{6A786246-8559-49E6-9DE4-30A39AED95C5}" presName="level3hierChild" presStyleCnt="0"/>
      <dgm:spPr/>
    </dgm:pt>
    <dgm:pt modelId="{5555F0B7-EFAF-4AD5-834F-2D9995545958}" type="pres">
      <dgm:prSet presAssocID="{77904EA8-5556-42FA-AD57-0AB19A57E648}" presName="conn2-1" presStyleLbl="parChTrans1D3" presStyleIdx="2" presStyleCnt="3"/>
      <dgm:spPr/>
      <dgm:t>
        <a:bodyPr/>
        <a:lstStyle/>
        <a:p>
          <a:endParaRPr lang="en-US"/>
        </a:p>
      </dgm:t>
    </dgm:pt>
    <dgm:pt modelId="{07F315EE-9E8C-4D80-8508-615A9BD68032}" type="pres">
      <dgm:prSet presAssocID="{77904EA8-5556-42FA-AD57-0AB19A57E648}" presName="connTx" presStyleLbl="parChTrans1D3" presStyleIdx="2" presStyleCnt="3"/>
      <dgm:spPr/>
      <dgm:t>
        <a:bodyPr/>
        <a:lstStyle/>
        <a:p>
          <a:endParaRPr lang="en-US"/>
        </a:p>
      </dgm:t>
    </dgm:pt>
    <dgm:pt modelId="{AC349F91-AEA2-4815-9FC3-0EAFC64BB198}" type="pres">
      <dgm:prSet presAssocID="{3985F1CE-BED2-4830-AD31-3C803D5A0765}" presName="root2" presStyleCnt="0"/>
      <dgm:spPr/>
    </dgm:pt>
    <dgm:pt modelId="{79CC5536-6CDD-4620-88EC-94DCA3AC463A}" type="pres">
      <dgm:prSet presAssocID="{3985F1CE-BED2-4830-AD31-3C803D5A0765}" presName="LevelTwoTextNode" presStyleLbl="node3" presStyleIdx="2" presStyleCnt="3">
        <dgm:presLayoutVars>
          <dgm:chPref val="3"/>
        </dgm:presLayoutVars>
      </dgm:prSet>
      <dgm:spPr/>
      <dgm:t>
        <a:bodyPr/>
        <a:lstStyle/>
        <a:p>
          <a:endParaRPr lang="en-US"/>
        </a:p>
      </dgm:t>
    </dgm:pt>
    <dgm:pt modelId="{5B0F6BA6-F455-46C8-899E-0C854D1AD9FB}" type="pres">
      <dgm:prSet presAssocID="{3985F1CE-BED2-4830-AD31-3C803D5A0765}" presName="level3hierChild" presStyleCnt="0"/>
      <dgm:spPr/>
    </dgm:pt>
  </dgm:ptLst>
  <dgm:cxnLst>
    <dgm:cxn modelId="{B871C0DE-2860-40EC-ADEA-E89710F956DD}" type="presOf" srcId="{7A8357AF-E5D4-435C-9C52-AB29F28B099B}" destId="{6A009B2D-8F1A-4210-802F-22CF335BD4E4}" srcOrd="0" destOrd="0" presId="urn:microsoft.com/office/officeart/2005/8/layout/hierarchy2"/>
    <dgm:cxn modelId="{0536E819-9EDF-47C6-B02C-5DC3B1ABD018}" type="presOf" srcId="{826326A4-EDAD-414C-B30E-4829F5AF4122}" destId="{C599D4B4-D47F-4B4D-8F0C-51CB1AF045CC}" srcOrd="1" destOrd="0" presId="urn:microsoft.com/office/officeart/2005/8/layout/hierarchy2"/>
    <dgm:cxn modelId="{651514F2-AE05-4845-8258-B5F9842B2277}" srcId="{37DDA8AE-EE97-4B51-A643-5B8AC4D4CC0A}" destId="{7A8357AF-E5D4-435C-9C52-AB29F28B099B}" srcOrd="0" destOrd="0" parTransId="{8253FD1A-C583-430B-A590-E764D429BEDF}" sibTransId="{F16278BF-569C-47BB-9A6C-DDB21A01BDDB}"/>
    <dgm:cxn modelId="{3F8E4268-E892-4710-84F2-A0AD4A58BD46}" srcId="{7A8357AF-E5D4-435C-9C52-AB29F28B099B}" destId="{70F84316-C16E-4B33-A13C-1EF1EE729A99}" srcOrd="0" destOrd="0" parTransId="{A4BF7BC7-69F7-4BF6-BD6E-7EE408064F8F}" sibTransId="{6DBF3578-3B82-4C71-994B-EEB8E913B203}"/>
    <dgm:cxn modelId="{FBD3D3C3-2479-4BD6-BC39-AFE6320A1186}" type="presOf" srcId="{CC45CA88-C46A-4753-BEDF-F90B346C675E}" destId="{239EE563-0D5E-4F73-A04E-7686F15F5891}" srcOrd="1" destOrd="0" presId="urn:microsoft.com/office/officeart/2005/8/layout/hierarchy2"/>
    <dgm:cxn modelId="{B07BF023-B3D0-49E4-A870-78646A14209D}" type="presOf" srcId="{8BDE497B-227B-4CA5-BE17-A3E5FAFC5AF4}" destId="{C62968E6-1CEE-4E83-B801-F5B2773DCF5B}" srcOrd="0" destOrd="0" presId="urn:microsoft.com/office/officeart/2005/8/layout/hierarchy2"/>
    <dgm:cxn modelId="{56D07C02-CAE7-422F-B449-60829BE49958}" type="presOf" srcId="{CC45CA88-C46A-4753-BEDF-F90B346C675E}" destId="{8D6C19AB-1925-4F94-9300-B3DF661FB2B8}" srcOrd="0" destOrd="0" presId="urn:microsoft.com/office/officeart/2005/8/layout/hierarchy2"/>
    <dgm:cxn modelId="{95A8F91E-A39C-46E2-80CC-658FDA52998B}" type="presOf" srcId="{37DDA8AE-EE97-4B51-A643-5B8AC4D4CC0A}" destId="{BCD85FD4-F1E4-4262-84A0-9FD5DB237884}" srcOrd="0" destOrd="0" presId="urn:microsoft.com/office/officeart/2005/8/layout/hierarchy2"/>
    <dgm:cxn modelId="{566CA930-EE95-4525-9947-DE367E8DD444}" type="presOf" srcId="{851A799E-A56C-47F4-943C-BFCDD3C968D3}" destId="{66528F8A-3CC5-45A3-A803-9B8A4B4FA7D6}" srcOrd="1" destOrd="0" presId="urn:microsoft.com/office/officeart/2005/8/layout/hierarchy2"/>
    <dgm:cxn modelId="{E46E2830-F2B3-4855-A488-4CD7182037C7}" type="presOf" srcId="{A4BF7BC7-69F7-4BF6-BD6E-7EE408064F8F}" destId="{0761DC1D-08BD-4484-A839-33FD33BD7A47}" srcOrd="1" destOrd="0" presId="urn:microsoft.com/office/officeart/2005/8/layout/hierarchy2"/>
    <dgm:cxn modelId="{8CEB2389-3239-430F-8234-C723F39BFF67}" type="presOf" srcId="{5387AAB1-13B0-43A8-ABB0-611953AC0138}" destId="{D4BE9F73-8907-4FFF-8F52-4E79BD89C543}" srcOrd="0" destOrd="0" presId="urn:microsoft.com/office/officeart/2005/8/layout/hierarchy2"/>
    <dgm:cxn modelId="{600E009F-7B8D-4E75-BA4B-F2A823778E8C}" type="presOf" srcId="{826326A4-EDAD-414C-B30E-4829F5AF4122}" destId="{8DFD869D-F7A8-4502-86E3-DF865ADB7C94}" srcOrd="0" destOrd="0" presId="urn:microsoft.com/office/officeart/2005/8/layout/hierarchy2"/>
    <dgm:cxn modelId="{B0293933-896F-4F63-AFBF-626B0F4D6423}" type="presOf" srcId="{A4BF7BC7-69F7-4BF6-BD6E-7EE408064F8F}" destId="{2DE8A9FD-3468-4D2A-8FE2-CA8466B57CD2}" srcOrd="0" destOrd="0" presId="urn:microsoft.com/office/officeart/2005/8/layout/hierarchy2"/>
    <dgm:cxn modelId="{2BF67B22-BEC5-4B1F-B75D-887755A1495F}" srcId="{7A8357AF-E5D4-435C-9C52-AB29F28B099B}" destId="{6A786246-8559-49E6-9DE4-30A39AED95C5}" srcOrd="1" destOrd="0" parTransId="{826326A4-EDAD-414C-B30E-4829F5AF4122}" sibTransId="{391460C8-CB28-4912-B33C-4F15F23DA900}"/>
    <dgm:cxn modelId="{A8510E02-2633-4EF5-8A8B-AC4536B85549}" type="presOf" srcId="{851A799E-A56C-47F4-943C-BFCDD3C968D3}" destId="{37B1356A-B547-4203-BB73-A42D65F52BBF}" srcOrd="0" destOrd="0" presId="urn:microsoft.com/office/officeart/2005/8/layout/hierarchy2"/>
    <dgm:cxn modelId="{A9587931-0113-41D6-B013-23CB8F6908C5}" type="presOf" srcId="{70F84316-C16E-4B33-A13C-1EF1EE729A99}" destId="{053EA1C5-C23E-4DD2-9C0E-76ED7CE52989}" srcOrd="0" destOrd="0" presId="urn:microsoft.com/office/officeart/2005/8/layout/hierarchy2"/>
    <dgm:cxn modelId="{BF391E6D-D92A-4D6E-97F9-F4911222C5F9}" type="presOf" srcId="{6A786246-8559-49E6-9DE4-30A39AED95C5}" destId="{C1891AA6-F364-4633-81A0-5B744266DA2F}" srcOrd="0" destOrd="0" presId="urn:microsoft.com/office/officeart/2005/8/layout/hierarchy2"/>
    <dgm:cxn modelId="{F32CD6A8-C4AC-4E46-9D77-3488360A7966}" type="presOf" srcId="{77904EA8-5556-42FA-AD57-0AB19A57E648}" destId="{07F315EE-9E8C-4D80-8508-615A9BD68032}" srcOrd="1" destOrd="0" presId="urn:microsoft.com/office/officeart/2005/8/layout/hierarchy2"/>
    <dgm:cxn modelId="{529F7D33-E889-4D52-9DAE-D094871E275D}" srcId="{70F84316-C16E-4B33-A13C-1EF1EE729A99}" destId="{8BDE497B-227B-4CA5-BE17-A3E5FAFC5AF4}" srcOrd="0" destOrd="0" parTransId="{CC45CA88-C46A-4753-BEDF-F90B346C675E}" sibTransId="{DDD47689-CB1A-44A7-B0D3-20D2BD6FDB99}"/>
    <dgm:cxn modelId="{6D96BEE3-2DEA-4BAE-B3A6-1188AF7E15E3}" srcId="{6A786246-8559-49E6-9DE4-30A39AED95C5}" destId="{3985F1CE-BED2-4830-AD31-3C803D5A0765}" srcOrd="0" destOrd="0" parTransId="{77904EA8-5556-42FA-AD57-0AB19A57E648}" sibTransId="{40DF9FC8-2FBB-4715-84B8-CBF58D59F916}"/>
    <dgm:cxn modelId="{95B2F774-1478-4C3D-A188-D240938DED9B}" srcId="{70F84316-C16E-4B33-A13C-1EF1EE729A99}" destId="{5387AAB1-13B0-43A8-ABB0-611953AC0138}" srcOrd="1" destOrd="0" parTransId="{851A799E-A56C-47F4-943C-BFCDD3C968D3}" sibTransId="{534B5784-82A7-4C1C-9ED6-0CFF0C6DA7AF}"/>
    <dgm:cxn modelId="{18A832DD-C5F3-4D56-8AD8-50B23650658C}" type="presOf" srcId="{3985F1CE-BED2-4830-AD31-3C803D5A0765}" destId="{79CC5536-6CDD-4620-88EC-94DCA3AC463A}" srcOrd="0" destOrd="0" presId="urn:microsoft.com/office/officeart/2005/8/layout/hierarchy2"/>
    <dgm:cxn modelId="{EADF277A-C288-4EE6-9498-96B363FEC6D2}" type="presOf" srcId="{77904EA8-5556-42FA-AD57-0AB19A57E648}" destId="{5555F0B7-EFAF-4AD5-834F-2D9995545958}" srcOrd="0" destOrd="0" presId="urn:microsoft.com/office/officeart/2005/8/layout/hierarchy2"/>
    <dgm:cxn modelId="{E05B338A-4364-4289-954B-445D9FFC65E2}" type="presParOf" srcId="{BCD85FD4-F1E4-4262-84A0-9FD5DB237884}" destId="{EA4E0A22-ACA4-4413-AD7D-16C619242D0D}" srcOrd="0" destOrd="0" presId="urn:microsoft.com/office/officeart/2005/8/layout/hierarchy2"/>
    <dgm:cxn modelId="{FDACE950-FF94-4BA1-BD50-01E5CD528F2A}" type="presParOf" srcId="{EA4E0A22-ACA4-4413-AD7D-16C619242D0D}" destId="{6A009B2D-8F1A-4210-802F-22CF335BD4E4}" srcOrd="0" destOrd="0" presId="urn:microsoft.com/office/officeart/2005/8/layout/hierarchy2"/>
    <dgm:cxn modelId="{26FDC60C-7F95-492F-8F25-AEF47CDFE533}" type="presParOf" srcId="{EA4E0A22-ACA4-4413-AD7D-16C619242D0D}" destId="{94501097-891E-463C-BD62-EFA3107953B6}" srcOrd="1" destOrd="0" presId="urn:microsoft.com/office/officeart/2005/8/layout/hierarchy2"/>
    <dgm:cxn modelId="{0A2723A2-3947-4701-A62C-AAD81A916388}" type="presParOf" srcId="{94501097-891E-463C-BD62-EFA3107953B6}" destId="{2DE8A9FD-3468-4D2A-8FE2-CA8466B57CD2}" srcOrd="0" destOrd="0" presId="urn:microsoft.com/office/officeart/2005/8/layout/hierarchy2"/>
    <dgm:cxn modelId="{9796D29F-0175-4E27-9495-0A2F9CACFFA5}" type="presParOf" srcId="{2DE8A9FD-3468-4D2A-8FE2-CA8466B57CD2}" destId="{0761DC1D-08BD-4484-A839-33FD33BD7A47}" srcOrd="0" destOrd="0" presId="urn:microsoft.com/office/officeart/2005/8/layout/hierarchy2"/>
    <dgm:cxn modelId="{12406EFB-1412-4635-AE4E-E2F2C9925C6E}" type="presParOf" srcId="{94501097-891E-463C-BD62-EFA3107953B6}" destId="{598F857E-4EEC-400D-A5A0-C0CCDFBF3E8A}" srcOrd="1" destOrd="0" presId="urn:microsoft.com/office/officeart/2005/8/layout/hierarchy2"/>
    <dgm:cxn modelId="{9EDA4C1B-AE21-4A17-958A-F7C27C1A93D8}" type="presParOf" srcId="{598F857E-4EEC-400D-A5A0-C0CCDFBF3E8A}" destId="{053EA1C5-C23E-4DD2-9C0E-76ED7CE52989}" srcOrd="0" destOrd="0" presId="urn:microsoft.com/office/officeart/2005/8/layout/hierarchy2"/>
    <dgm:cxn modelId="{5614D1E4-12EB-47B5-8D59-390A4C05FD88}" type="presParOf" srcId="{598F857E-4EEC-400D-A5A0-C0CCDFBF3E8A}" destId="{C4AC9985-B1B0-4B72-9840-C2A1F76653AD}" srcOrd="1" destOrd="0" presId="urn:microsoft.com/office/officeart/2005/8/layout/hierarchy2"/>
    <dgm:cxn modelId="{B5A5C556-B5FB-410A-A8C0-032FD079FE3E}" type="presParOf" srcId="{C4AC9985-B1B0-4B72-9840-C2A1F76653AD}" destId="{8D6C19AB-1925-4F94-9300-B3DF661FB2B8}" srcOrd="0" destOrd="0" presId="urn:microsoft.com/office/officeart/2005/8/layout/hierarchy2"/>
    <dgm:cxn modelId="{F2B95015-8BEE-4A35-99CE-0525C0F7CF54}" type="presParOf" srcId="{8D6C19AB-1925-4F94-9300-B3DF661FB2B8}" destId="{239EE563-0D5E-4F73-A04E-7686F15F5891}" srcOrd="0" destOrd="0" presId="urn:microsoft.com/office/officeart/2005/8/layout/hierarchy2"/>
    <dgm:cxn modelId="{C26B489B-79FB-41F2-99C2-E104033B3F35}" type="presParOf" srcId="{C4AC9985-B1B0-4B72-9840-C2A1F76653AD}" destId="{70EDB734-AC53-4580-A008-55D37B8F3F04}" srcOrd="1" destOrd="0" presId="urn:microsoft.com/office/officeart/2005/8/layout/hierarchy2"/>
    <dgm:cxn modelId="{44970172-A783-4CDA-9A25-B1FF6730AC36}" type="presParOf" srcId="{70EDB734-AC53-4580-A008-55D37B8F3F04}" destId="{C62968E6-1CEE-4E83-B801-F5B2773DCF5B}" srcOrd="0" destOrd="0" presId="urn:microsoft.com/office/officeart/2005/8/layout/hierarchy2"/>
    <dgm:cxn modelId="{DB486B59-CCCD-4567-975B-09F2A2AF8E40}" type="presParOf" srcId="{70EDB734-AC53-4580-A008-55D37B8F3F04}" destId="{9EF71FCD-658C-41C8-BE43-DFBF9DD0FBAA}" srcOrd="1" destOrd="0" presId="urn:microsoft.com/office/officeart/2005/8/layout/hierarchy2"/>
    <dgm:cxn modelId="{E4C79BA1-B801-48C4-8AD9-AA5DB80E19EA}" type="presParOf" srcId="{C4AC9985-B1B0-4B72-9840-C2A1F76653AD}" destId="{37B1356A-B547-4203-BB73-A42D65F52BBF}" srcOrd="2" destOrd="0" presId="urn:microsoft.com/office/officeart/2005/8/layout/hierarchy2"/>
    <dgm:cxn modelId="{CFD4E8CA-5EA1-46CA-AB53-A96A84DE4C12}" type="presParOf" srcId="{37B1356A-B547-4203-BB73-A42D65F52BBF}" destId="{66528F8A-3CC5-45A3-A803-9B8A4B4FA7D6}" srcOrd="0" destOrd="0" presId="urn:microsoft.com/office/officeart/2005/8/layout/hierarchy2"/>
    <dgm:cxn modelId="{12DAB311-246F-4C1C-A60F-41975FF0138D}" type="presParOf" srcId="{C4AC9985-B1B0-4B72-9840-C2A1F76653AD}" destId="{AC6845AF-A87B-41D9-BCC6-A16920581CA4}" srcOrd="3" destOrd="0" presId="urn:microsoft.com/office/officeart/2005/8/layout/hierarchy2"/>
    <dgm:cxn modelId="{20A3FDB9-14E3-444C-BA5E-585AD505E085}" type="presParOf" srcId="{AC6845AF-A87B-41D9-BCC6-A16920581CA4}" destId="{D4BE9F73-8907-4FFF-8F52-4E79BD89C543}" srcOrd="0" destOrd="0" presId="urn:microsoft.com/office/officeart/2005/8/layout/hierarchy2"/>
    <dgm:cxn modelId="{4D6B329F-8440-4338-A9E5-80F096766D35}" type="presParOf" srcId="{AC6845AF-A87B-41D9-BCC6-A16920581CA4}" destId="{E286E7FD-158E-4194-B70D-F53B8F8F3F30}" srcOrd="1" destOrd="0" presId="urn:microsoft.com/office/officeart/2005/8/layout/hierarchy2"/>
    <dgm:cxn modelId="{6037136C-25F1-41F5-86F0-314EC8374175}" type="presParOf" srcId="{94501097-891E-463C-BD62-EFA3107953B6}" destId="{8DFD869D-F7A8-4502-86E3-DF865ADB7C94}" srcOrd="2" destOrd="0" presId="urn:microsoft.com/office/officeart/2005/8/layout/hierarchy2"/>
    <dgm:cxn modelId="{1FA8B7C6-1B94-4E86-ABDF-30748F5F8AF4}" type="presParOf" srcId="{8DFD869D-F7A8-4502-86E3-DF865ADB7C94}" destId="{C599D4B4-D47F-4B4D-8F0C-51CB1AF045CC}" srcOrd="0" destOrd="0" presId="urn:microsoft.com/office/officeart/2005/8/layout/hierarchy2"/>
    <dgm:cxn modelId="{FAEECCF0-56EA-40AA-BD51-8EEDF1A3A0FE}" type="presParOf" srcId="{94501097-891E-463C-BD62-EFA3107953B6}" destId="{B230F4D7-C78E-4BE6-96F1-AAD2A0A44010}" srcOrd="3" destOrd="0" presId="urn:microsoft.com/office/officeart/2005/8/layout/hierarchy2"/>
    <dgm:cxn modelId="{9990C2E3-8D5D-42F7-9EB5-D34D1998E7DD}" type="presParOf" srcId="{B230F4D7-C78E-4BE6-96F1-AAD2A0A44010}" destId="{C1891AA6-F364-4633-81A0-5B744266DA2F}" srcOrd="0" destOrd="0" presId="urn:microsoft.com/office/officeart/2005/8/layout/hierarchy2"/>
    <dgm:cxn modelId="{5857B760-7D7D-4F68-8E8C-9F702684A6FA}" type="presParOf" srcId="{B230F4D7-C78E-4BE6-96F1-AAD2A0A44010}" destId="{4334EDE6-F453-48D4-84BB-69932F51AB24}" srcOrd="1" destOrd="0" presId="urn:microsoft.com/office/officeart/2005/8/layout/hierarchy2"/>
    <dgm:cxn modelId="{E789720F-AE06-41D8-883B-6595D833FC6E}" type="presParOf" srcId="{4334EDE6-F453-48D4-84BB-69932F51AB24}" destId="{5555F0B7-EFAF-4AD5-834F-2D9995545958}" srcOrd="0" destOrd="0" presId="urn:microsoft.com/office/officeart/2005/8/layout/hierarchy2"/>
    <dgm:cxn modelId="{E27F4243-7CD7-4599-BDFE-C995856786BB}" type="presParOf" srcId="{5555F0B7-EFAF-4AD5-834F-2D9995545958}" destId="{07F315EE-9E8C-4D80-8508-615A9BD68032}" srcOrd="0" destOrd="0" presId="urn:microsoft.com/office/officeart/2005/8/layout/hierarchy2"/>
    <dgm:cxn modelId="{18B8BC73-99FE-4069-8D73-1C7C53C07B73}" type="presParOf" srcId="{4334EDE6-F453-48D4-84BB-69932F51AB24}" destId="{AC349F91-AEA2-4815-9FC3-0EAFC64BB198}" srcOrd="1" destOrd="0" presId="urn:microsoft.com/office/officeart/2005/8/layout/hierarchy2"/>
    <dgm:cxn modelId="{2AA14DB9-91C0-4FF3-9FFB-FABF38D71432}" type="presParOf" srcId="{AC349F91-AEA2-4815-9FC3-0EAFC64BB198}" destId="{79CC5536-6CDD-4620-88EC-94DCA3AC463A}" srcOrd="0" destOrd="0" presId="urn:microsoft.com/office/officeart/2005/8/layout/hierarchy2"/>
    <dgm:cxn modelId="{BBFE3D23-1B77-4CFE-BCD3-AA889EB991C9}" type="presParOf" srcId="{AC349F91-AEA2-4815-9FC3-0EAFC64BB198}" destId="{5B0F6BA6-F455-46C8-899E-0C854D1AD9FB}"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DD1763-14EB-4684-8B21-843B06DED33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E1FE74FE-79F2-440A-B285-00F3A573463E}">
      <dgm:prSet phldrT="[Text]" custT="1"/>
      <dgm:spPr/>
      <dgm:t>
        <a:bodyPr/>
        <a:lstStyle/>
        <a:p>
          <a:r>
            <a:rPr lang="en-US" sz="2000" dirty="0">
              <a:latin typeface="Times New Roman" panose="02020603050405020304" pitchFamily="18" charset="0"/>
              <a:cs typeface="Times New Roman" panose="02020603050405020304" pitchFamily="18" charset="0"/>
            </a:rPr>
            <a:t>General Comparative Linguistics</a:t>
          </a:r>
        </a:p>
      </dgm:t>
    </dgm:pt>
    <dgm:pt modelId="{B8F2C9BA-04CC-4EC8-AD52-67905DF48179}" type="parTrans" cxnId="{6BEBA4EA-EBCA-4C27-99B4-3DBDD8674D7E}">
      <dgm:prSet/>
      <dgm:spPr/>
      <dgm:t>
        <a:bodyPr/>
        <a:lstStyle/>
        <a:p>
          <a:endParaRPr lang="en-US"/>
        </a:p>
      </dgm:t>
    </dgm:pt>
    <dgm:pt modelId="{1FCE41F0-D697-41B2-A43C-A4A31D277C4D}" type="sibTrans" cxnId="{6BEBA4EA-EBCA-4C27-99B4-3DBDD8674D7E}">
      <dgm:prSet/>
      <dgm:spPr/>
      <dgm:t>
        <a:bodyPr/>
        <a:lstStyle/>
        <a:p>
          <a:endParaRPr lang="en-US"/>
        </a:p>
      </dgm:t>
    </dgm:pt>
    <dgm:pt modelId="{58E7F9CB-457D-4E63-998E-2B14965629CF}">
      <dgm:prSet phldrT="[Text]" custT="1"/>
      <dgm:spPr/>
      <dgm:t>
        <a:bodyPr/>
        <a:lstStyle/>
        <a:p>
          <a:r>
            <a:rPr lang="en-US" sz="2000" dirty="0">
              <a:latin typeface="Times New Roman" panose="02020603050405020304" pitchFamily="18" charset="0"/>
              <a:cs typeface="Times New Roman" panose="02020603050405020304" pitchFamily="18" charset="0"/>
            </a:rPr>
            <a:t>Historical Linguistics</a:t>
          </a:r>
        </a:p>
      </dgm:t>
    </dgm:pt>
    <dgm:pt modelId="{9338A7F3-3AA0-4046-9885-8B3CC30F4DFE}" type="parTrans" cxnId="{2B95BDFC-FC84-4689-8976-1E179AF1D8A4}">
      <dgm:prSet/>
      <dgm:spPr/>
      <dgm:t>
        <a:bodyPr/>
        <a:lstStyle/>
        <a:p>
          <a:endParaRPr lang="en-US"/>
        </a:p>
      </dgm:t>
    </dgm:pt>
    <dgm:pt modelId="{D59E4A53-B9A4-47BB-A687-524B2F1CD781}" type="sibTrans" cxnId="{2B95BDFC-FC84-4689-8976-1E179AF1D8A4}">
      <dgm:prSet/>
      <dgm:spPr/>
      <dgm:t>
        <a:bodyPr/>
        <a:lstStyle/>
        <a:p>
          <a:endParaRPr lang="en-US"/>
        </a:p>
      </dgm:t>
    </dgm:pt>
    <dgm:pt modelId="{0F705FEE-20DB-4DCD-9B3A-791F35E98CEC}">
      <dgm:prSet phldrT="[Text]" custT="1"/>
      <dgm:spPr/>
      <dgm:t>
        <a:bodyPr/>
        <a:lstStyle/>
        <a:p>
          <a:r>
            <a:rPr lang="en-US" sz="2000" dirty="0">
              <a:latin typeface="Times New Roman" panose="02020603050405020304" pitchFamily="18" charset="0"/>
              <a:cs typeface="Times New Roman" panose="02020603050405020304" pitchFamily="18" charset="0"/>
            </a:rPr>
            <a:t>Nil</a:t>
          </a:r>
        </a:p>
      </dgm:t>
    </dgm:pt>
    <dgm:pt modelId="{F67A7655-2B52-46C9-B7BA-339C059F324C}" type="parTrans" cxnId="{180689A7-0981-46D0-B22B-51CF037B815A}">
      <dgm:prSet/>
      <dgm:spPr/>
      <dgm:t>
        <a:bodyPr/>
        <a:lstStyle/>
        <a:p>
          <a:endParaRPr lang="en-US"/>
        </a:p>
      </dgm:t>
    </dgm:pt>
    <dgm:pt modelId="{2035ECC3-8A46-4987-B196-A97DA9AF96ED}" type="sibTrans" cxnId="{180689A7-0981-46D0-B22B-51CF037B815A}">
      <dgm:prSet/>
      <dgm:spPr/>
      <dgm:t>
        <a:bodyPr/>
        <a:lstStyle/>
        <a:p>
          <a:endParaRPr lang="en-US"/>
        </a:p>
      </dgm:t>
    </dgm:pt>
    <dgm:pt modelId="{259D31D7-8B25-4AB9-89AB-F23977A8B39D}">
      <dgm:prSet phldrT="[Text]" custT="1"/>
      <dgm:spPr/>
      <dgm:t>
        <a:bodyPr/>
        <a:lstStyle/>
        <a:p>
          <a:r>
            <a:rPr lang="en-US" sz="2000" dirty="0">
              <a:latin typeface="Times New Roman" panose="02020603050405020304" pitchFamily="18" charset="0"/>
              <a:cs typeface="Times New Roman" panose="02020603050405020304" pitchFamily="18" charset="0"/>
            </a:rPr>
            <a:t>Typological Linguistics</a:t>
          </a:r>
        </a:p>
      </dgm:t>
    </dgm:pt>
    <dgm:pt modelId="{32187371-156F-48CF-B143-CEDB16D0AD48}" type="parTrans" cxnId="{4ECF7454-DAC1-483A-BA23-FB8E37E1FEEF}">
      <dgm:prSet/>
      <dgm:spPr/>
      <dgm:t>
        <a:bodyPr/>
        <a:lstStyle/>
        <a:p>
          <a:endParaRPr lang="en-US"/>
        </a:p>
      </dgm:t>
    </dgm:pt>
    <dgm:pt modelId="{20748FEF-DC0B-4343-B879-4C860159DA92}" type="sibTrans" cxnId="{4ECF7454-DAC1-483A-BA23-FB8E37E1FEEF}">
      <dgm:prSet/>
      <dgm:spPr/>
      <dgm:t>
        <a:bodyPr/>
        <a:lstStyle/>
        <a:p>
          <a:endParaRPr lang="en-US"/>
        </a:p>
      </dgm:t>
    </dgm:pt>
    <dgm:pt modelId="{85393771-678E-4CB1-B11B-D99D0F108DE4}">
      <dgm:prSet phldrT="[Text]" custT="1"/>
      <dgm:spPr/>
      <dgm:t>
        <a:bodyPr/>
        <a:lstStyle/>
        <a:p>
          <a:r>
            <a:rPr lang="en-US" sz="2000" dirty="0">
              <a:latin typeface="Times New Roman" panose="02020603050405020304" pitchFamily="18" charset="0"/>
              <a:cs typeface="Times New Roman" panose="02020603050405020304" pitchFamily="18" charset="0"/>
            </a:rPr>
            <a:t>Descriptive Synchronic Linguistics</a:t>
          </a:r>
        </a:p>
      </dgm:t>
    </dgm:pt>
    <dgm:pt modelId="{FD32EE07-D28E-4D74-92CF-237A2CFBD516}" type="parTrans" cxnId="{68866485-7268-402A-BD25-1E1101120789}">
      <dgm:prSet/>
      <dgm:spPr/>
      <dgm:t>
        <a:bodyPr/>
        <a:lstStyle/>
        <a:p>
          <a:endParaRPr lang="en-US"/>
        </a:p>
      </dgm:t>
    </dgm:pt>
    <dgm:pt modelId="{6F1B7722-40C3-4238-B15F-153356708D2F}" type="sibTrans" cxnId="{68866485-7268-402A-BD25-1E1101120789}">
      <dgm:prSet/>
      <dgm:spPr/>
      <dgm:t>
        <a:bodyPr/>
        <a:lstStyle/>
        <a:p>
          <a:endParaRPr lang="en-US"/>
        </a:p>
      </dgm:t>
    </dgm:pt>
    <dgm:pt modelId="{6DFF87C6-1DA3-4DDB-90AB-62360DBD9B33}">
      <dgm:prSet phldrT="[Text]" custT="1"/>
      <dgm:spPr/>
      <dgm:t>
        <a:bodyPr/>
        <a:lstStyle/>
        <a:p>
          <a:r>
            <a:rPr lang="en-US" sz="2000" dirty="0">
              <a:latin typeface="Times New Roman" panose="02020603050405020304" pitchFamily="18" charset="0"/>
              <a:cs typeface="Times New Roman" panose="02020603050405020304" pitchFamily="18" charset="0"/>
            </a:rPr>
            <a:t>Contrastive Linguistics</a:t>
          </a:r>
        </a:p>
      </dgm:t>
    </dgm:pt>
    <dgm:pt modelId="{66371DF0-AAE7-4488-BF80-958642FBA02C}" type="parTrans" cxnId="{B70E1821-00C9-4C6F-96E2-C48D41C70161}">
      <dgm:prSet/>
      <dgm:spPr/>
      <dgm:t>
        <a:bodyPr/>
        <a:lstStyle/>
        <a:p>
          <a:endParaRPr lang="en-US"/>
        </a:p>
      </dgm:t>
    </dgm:pt>
    <dgm:pt modelId="{38CA4FC0-3B06-4E69-8A96-104F43F8568E}" type="sibTrans" cxnId="{B70E1821-00C9-4C6F-96E2-C48D41C70161}">
      <dgm:prSet/>
      <dgm:spPr/>
      <dgm:t>
        <a:bodyPr/>
        <a:lstStyle/>
        <a:p>
          <a:endParaRPr lang="en-US"/>
        </a:p>
      </dgm:t>
    </dgm:pt>
    <dgm:pt modelId="{DF383527-D06D-4C68-90A7-9468A58D45E9}" type="pres">
      <dgm:prSet presAssocID="{95DD1763-14EB-4684-8B21-843B06DED339}" presName="diagram" presStyleCnt="0">
        <dgm:presLayoutVars>
          <dgm:chPref val="1"/>
          <dgm:dir/>
          <dgm:animOne val="branch"/>
          <dgm:animLvl val="lvl"/>
          <dgm:resizeHandles val="exact"/>
        </dgm:presLayoutVars>
      </dgm:prSet>
      <dgm:spPr/>
      <dgm:t>
        <a:bodyPr/>
        <a:lstStyle/>
        <a:p>
          <a:endParaRPr lang="en-US"/>
        </a:p>
      </dgm:t>
    </dgm:pt>
    <dgm:pt modelId="{35A63F50-38EE-4201-978A-86CB0621F096}" type="pres">
      <dgm:prSet presAssocID="{E1FE74FE-79F2-440A-B285-00F3A573463E}" presName="root1" presStyleCnt="0"/>
      <dgm:spPr/>
    </dgm:pt>
    <dgm:pt modelId="{6538681D-C724-4702-941E-C7D84F86BFE0}" type="pres">
      <dgm:prSet presAssocID="{E1FE74FE-79F2-440A-B285-00F3A573463E}" presName="LevelOneTextNode" presStyleLbl="node0" presStyleIdx="0" presStyleCnt="1">
        <dgm:presLayoutVars>
          <dgm:chPref val="3"/>
        </dgm:presLayoutVars>
      </dgm:prSet>
      <dgm:spPr/>
      <dgm:t>
        <a:bodyPr/>
        <a:lstStyle/>
        <a:p>
          <a:endParaRPr lang="en-US"/>
        </a:p>
      </dgm:t>
    </dgm:pt>
    <dgm:pt modelId="{7A54032A-F3EF-4655-AD6C-62DD98AC3224}" type="pres">
      <dgm:prSet presAssocID="{E1FE74FE-79F2-440A-B285-00F3A573463E}" presName="level2hierChild" presStyleCnt="0"/>
      <dgm:spPr/>
    </dgm:pt>
    <dgm:pt modelId="{767763E4-5EC1-45C2-9F8A-F4F8E3DEE8FD}" type="pres">
      <dgm:prSet presAssocID="{9338A7F3-3AA0-4046-9885-8B3CC30F4DFE}" presName="conn2-1" presStyleLbl="parChTrans1D2" presStyleIdx="0" presStyleCnt="2"/>
      <dgm:spPr/>
      <dgm:t>
        <a:bodyPr/>
        <a:lstStyle/>
        <a:p>
          <a:endParaRPr lang="en-US"/>
        </a:p>
      </dgm:t>
    </dgm:pt>
    <dgm:pt modelId="{C1F52815-189E-4450-9AF0-E5C94D9168E6}" type="pres">
      <dgm:prSet presAssocID="{9338A7F3-3AA0-4046-9885-8B3CC30F4DFE}" presName="connTx" presStyleLbl="parChTrans1D2" presStyleIdx="0" presStyleCnt="2"/>
      <dgm:spPr/>
      <dgm:t>
        <a:bodyPr/>
        <a:lstStyle/>
        <a:p>
          <a:endParaRPr lang="en-US"/>
        </a:p>
      </dgm:t>
    </dgm:pt>
    <dgm:pt modelId="{2B17BA1A-8370-463C-951C-49CEF16B4085}" type="pres">
      <dgm:prSet presAssocID="{58E7F9CB-457D-4E63-998E-2B14965629CF}" presName="root2" presStyleCnt="0"/>
      <dgm:spPr/>
    </dgm:pt>
    <dgm:pt modelId="{BCFA1D86-F76A-431A-90A9-94E1D6811DB2}" type="pres">
      <dgm:prSet presAssocID="{58E7F9CB-457D-4E63-998E-2B14965629CF}" presName="LevelTwoTextNode" presStyleLbl="node2" presStyleIdx="0" presStyleCnt="2">
        <dgm:presLayoutVars>
          <dgm:chPref val="3"/>
        </dgm:presLayoutVars>
      </dgm:prSet>
      <dgm:spPr/>
      <dgm:t>
        <a:bodyPr/>
        <a:lstStyle/>
        <a:p>
          <a:endParaRPr lang="en-US"/>
        </a:p>
      </dgm:t>
    </dgm:pt>
    <dgm:pt modelId="{81A04AA8-84B4-4A81-8BCA-B131701E3C4F}" type="pres">
      <dgm:prSet presAssocID="{58E7F9CB-457D-4E63-998E-2B14965629CF}" presName="level3hierChild" presStyleCnt="0"/>
      <dgm:spPr/>
    </dgm:pt>
    <dgm:pt modelId="{CE515CE3-5794-48B4-9611-C53C20631F4F}" type="pres">
      <dgm:prSet presAssocID="{F67A7655-2B52-46C9-B7BA-339C059F324C}" presName="conn2-1" presStyleLbl="parChTrans1D3" presStyleIdx="0" presStyleCnt="3"/>
      <dgm:spPr/>
      <dgm:t>
        <a:bodyPr/>
        <a:lstStyle/>
        <a:p>
          <a:endParaRPr lang="en-US"/>
        </a:p>
      </dgm:t>
    </dgm:pt>
    <dgm:pt modelId="{59FD858C-6500-4644-9372-D8D91890241A}" type="pres">
      <dgm:prSet presAssocID="{F67A7655-2B52-46C9-B7BA-339C059F324C}" presName="connTx" presStyleLbl="parChTrans1D3" presStyleIdx="0" presStyleCnt="3"/>
      <dgm:spPr/>
      <dgm:t>
        <a:bodyPr/>
        <a:lstStyle/>
        <a:p>
          <a:endParaRPr lang="en-US"/>
        </a:p>
      </dgm:t>
    </dgm:pt>
    <dgm:pt modelId="{137E1974-CB02-41E8-9CEC-8F8264181243}" type="pres">
      <dgm:prSet presAssocID="{0F705FEE-20DB-4DCD-9B3A-791F35E98CEC}" presName="root2" presStyleCnt="0"/>
      <dgm:spPr/>
    </dgm:pt>
    <dgm:pt modelId="{FFF31D63-931F-4A3D-BB8D-152B3A1379D6}" type="pres">
      <dgm:prSet presAssocID="{0F705FEE-20DB-4DCD-9B3A-791F35E98CEC}" presName="LevelTwoTextNode" presStyleLbl="node3" presStyleIdx="0" presStyleCnt="3">
        <dgm:presLayoutVars>
          <dgm:chPref val="3"/>
        </dgm:presLayoutVars>
      </dgm:prSet>
      <dgm:spPr/>
      <dgm:t>
        <a:bodyPr/>
        <a:lstStyle/>
        <a:p>
          <a:endParaRPr lang="en-US"/>
        </a:p>
      </dgm:t>
    </dgm:pt>
    <dgm:pt modelId="{2639DB37-2F2B-403C-88AB-D676D3791111}" type="pres">
      <dgm:prSet presAssocID="{0F705FEE-20DB-4DCD-9B3A-791F35E98CEC}" presName="level3hierChild" presStyleCnt="0"/>
      <dgm:spPr/>
    </dgm:pt>
    <dgm:pt modelId="{3883EFC5-A2EE-4392-8FCB-3BC9524201ED}" type="pres">
      <dgm:prSet presAssocID="{32187371-156F-48CF-B143-CEDB16D0AD48}" presName="conn2-1" presStyleLbl="parChTrans1D3" presStyleIdx="1" presStyleCnt="3"/>
      <dgm:spPr/>
      <dgm:t>
        <a:bodyPr/>
        <a:lstStyle/>
        <a:p>
          <a:endParaRPr lang="en-US"/>
        </a:p>
      </dgm:t>
    </dgm:pt>
    <dgm:pt modelId="{C5AA695A-1D75-4074-B049-3AB6BA348E53}" type="pres">
      <dgm:prSet presAssocID="{32187371-156F-48CF-B143-CEDB16D0AD48}" presName="connTx" presStyleLbl="parChTrans1D3" presStyleIdx="1" presStyleCnt="3"/>
      <dgm:spPr/>
      <dgm:t>
        <a:bodyPr/>
        <a:lstStyle/>
        <a:p>
          <a:endParaRPr lang="en-US"/>
        </a:p>
      </dgm:t>
    </dgm:pt>
    <dgm:pt modelId="{FE2E6FC5-31F5-48F0-A706-521AB78BE1A1}" type="pres">
      <dgm:prSet presAssocID="{259D31D7-8B25-4AB9-89AB-F23977A8B39D}" presName="root2" presStyleCnt="0"/>
      <dgm:spPr/>
    </dgm:pt>
    <dgm:pt modelId="{0066553D-6DD8-442E-8D99-83B3F6110CD0}" type="pres">
      <dgm:prSet presAssocID="{259D31D7-8B25-4AB9-89AB-F23977A8B39D}" presName="LevelTwoTextNode" presStyleLbl="node3" presStyleIdx="1" presStyleCnt="3">
        <dgm:presLayoutVars>
          <dgm:chPref val="3"/>
        </dgm:presLayoutVars>
      </dgm:prSet>
      <dgm:spPr/>
      <dgm:t>
        <a:bodyPr/>
        <a:lstStyle/>
        <a:p>
          <a:endParaRPr lang="en-US"/>
        </a:p>
      </dgm:t>
    </dgm:pt>
    <dgm:pt modelId="{235B2653-A94B-4491-9B24-42BE2ED939F5}" type="pres">
      <dgm:prSet presAssocID="{259D31D7-8B25-4AB9-89AB-F23977A8B39D}" presName="level3hierChild" presStyleCnt="0"/>
      <dgm:spPr/>
    </dgm:pt>
    <dgm:pt modelId="{12CEC835-9D1B-4855-AF78-72208569FF2D}" type="pres">
      <dgm:prSet presAssocID="{FD32EE07-D28E-4D74-92CF-237A2CFBD516}" presName="conn2-1" presStyleLbl="parChTrans1D2" presStyleIdx="1" presStyleCnt="2"/>
      <dgm:spPr/>
      <dgm:t>
        <a:bodyPr/>
        <a:lstStyle/>
        <a:p>
          <a:endParaRPr lang="en-US"/>
        </a:p>
      </dgm:t>
    </dgm:pt>
    <dgm:pt modelId="{1AD978AF-BAAE-4EEE-B3E3-5CD97867DDC6}" type="pres">
      <dgm:prSet presAssocID="{FD32EE07-D28E-4D74-92CF-237A2CFBD516}" presName="connTx" presStyleLbl="parChTrans1D2" presStyleIdx="1" presStyleCnt="2"/>
      <dgm:spPr/>
      <dgm:t>
        <a:bodyPr/>
        <a:lstStyle/>
        <a:p>
          <a:endParaRPr lang="en-US"/>
        </a:p>
      </dgm:t>
    </dgm:pt>
    <dgm:pt modelId="{F5BA966E-8F09-457A-971E-4E63E2F918F5}" type="pres">
      <dgm:prSet presAssocID="{85393771-678E-4CB1-B11B-D99D0F108DE4}" presName="root2" presStyleCnt="0"/>
      <dgm:spPr/>
    </dgm:pt>
    <dgm:pt modelId="{D7650864-5232-42E7-8CAD-F329CD4A08B5}" type="pres">
      <dgm:prSet presAssocID="{85393771-678E-4CB1-B11B-D99D0F108DE4}" presName="LevelTwoTextNode" presStyleLbl="node2" presStyleIdx="1" presStyleCnt="2">
        <dgm:presLayoutVars>
          <dgm:chPref val="3"/>
        </dgm:presLayoutVars>
      </dgm:prSet>
      <dgm:spPr/>
      <dgm:t>
        <a:bodyPr/>
        <a:lstStyle/>
        <a:p>
          <a:endParaRPr lang="en-US"/>
        </a:p>
      </dgm:t>
    </dgm:pt>
    <dgm:pt modelId="{B84D843B-5E3D-4AB6-9C2D-A70FA6609BE0}" type="pres">
      <dgm:prSet presAssocID="{85393771-678E-4CB1-B11B-D99D0F108DE4}" presName="level3hierChild" presStyleCnt="0"/>
      <dgm:spPr/>
    </dgm:pt>
    <dgm:pt modelId="{E1B683EC-B94E-4B11-82E0-ABBDF36B2625}" type="pres">
      <dgm:prSet presAssocID="{66371DF0-AAE7-4488-BF80-958642FBA02C}" presName="conn2-1" presStyleLbl="parChTrans1D3" presStyleIdx="2" presStyleCnt="3"/>
      <dgm:spPr/>
      <dgm:t>
        <a:bodyPr/>
        <a:lstStyle/>
        <a:p>
          <a:endParaRPr lang="en-US"/>
        </a:p>
      </dgm:t>
    </dgm:pt>
    <dgm:pt modelId="{87478E25-84AC-4AF9-851A-8BAC4A061069}" type="pres">
      <dgm:prSet presAssocID="{66371DF0-AAE7-4488-BF80-958642FBA02C}" presName="connTx" presStyleLbl="parChTrans1D3" presStyleIdx="2" presStyleCnt="3"/>
      <dgm:spPr/>
      <dgm:t>
        <a:bodyPr/>
        <a:lstStyle/>
        <a:p>
          <a:endParaRPr lang="en-US"/>
        </a:p>
      </dgm:t>
    </dgm:pt>
    <dgm:pt modelId="{CFCEE488-2427-407E-A230-B0B811723645}" type="pres">
      <dgm:prSet presAssocID="{6DFF87C6-1DA3-4DDB-90AB-62360DBD9B33}" presName="root2" presStyleCnt="0"/>
      <dgm:spPr/>
    </dgm:pt>
    <dgm:pt modelId="{1900CEA7-7052-4CBD-975A-A4AE20E1526A}" type="pres">
      <dgm:prSet presAssocID="{6DFF87C6-1DA3-4DDB-90AB-62360DBD9B33}" presName="LevelTwoTextNode" presStyleLbl="node3" presStyleIdx="2" presStyleCnt="3">
        <dgm:presLayoutVars>
          <dgm:chPref val="3"/>
        </dgm:presLayoutVars>
      </dgm:prSet>
      <dgm:spPr/>
      <dgm:t>
        <a:bodyPr/>
        <a:lstStyle/>
        <a:p>
          <a:endParaRPr lang="en-US"/>
        </a:p>
      </dgm:t>
    </dgm:pt>
    <dgm:pt modelId="{16AD64E8-AC4C-472F-A4A1-1607493127BA}" type="pres">
      <dgm:prSet presAssocID="{6DFF87C6-1DA3-4DDB-90AB-62360DBD9B33}" presName="level3hierChild" presStyleCnt="0"/>
      <dgm:spPr/>
    </dgm:pt>
  </dgm:ptLst>
  <dgm:cxnLst>
    <dgm:cxn modelId="{84DDDCE1-D86C-4F42-B3E7-F1E0AB052997}" type="presOf" srcId="{FD32EE07-D28E-4D74-92CF-237A2CFBD516}" destId="{12CEC835-9D1B-4855-AF78-72208569FF2D}" srcOrd="0" destOrd="0" presId="urn:microsoft.com/office/officeart/2005/8/layout/hierarchy2"/>
    <dgm:cxn modelId="{2B95BDFC-FC84-4689-8976-1E179AF1D8A4}" srcId="{E1FE74FE-79F2-440A-B285-00F3A573463E}" destId="{58E7F9CB-457D-4E63-998E-2B14965629CF}" srcOrd="0" destOrd="0" parTransId="{9338A7F3-3AA0-4046-9885-8B3CC30F4DFE}" sibTransId="{D59E4A53-B9A4-47BB-A687-524B2F1CD781}"/>
    <dgm:cxn modelId="{CAC5ED0F-6259-4BC5-B906-F0AD2CF16E22}" type="presOf" srcId="{6DFF87C6-1DA3-4DDB-90AB-62360DBD9B33}" destId="{1900CEA7-7052-4CBD-975A-A4AE20E1526A}" srcOrd="0" destOrd="0" presId="urn:microsoft.com/office/officeart/2005/8/layout/hierarchy2"/>
    <dgm:cxn modelId="{E411EFD0-2F0C-4634-A843-A9424851B206}" type="presOf" srcId="{9338A7F3-3AA0-4046-9885-8B3CC30F4DFE}" destId="{C1F52815-189E-4450-9AF0-E5C94D9168E6}" srcOrd="1" destOrd="0" presId="urn:microsoft.com/office/officeart/2005/8/layout/hierarchy2"/>
    <dgm:cxn modelId="{0AE21095-2804-4B90-A799-000407E67FC3}" type="presOf" srcId="{85393771-678E-4CB1-B11B-D99D0F108DE4}" destId="{D7650864-5232-42E7-8CAD-F329CD4A08B5}" srcOrd="0" destOrd="0" presId="urn:microsoft.com/office/officeart/2005/8/layout/hierarchy2"/>
    <dgm:cxn modelId="{B70E1821-00C9-4C6F-96E2-C48D41C70161}" srcId="{85393771-678E-4CB1-B11B-D99D0F108DE4}" destId="{6DFF87C6-1DA3-4DDB-90AB-62360DBD9B33}" srcOrd="0" destOrd="0" parTransId="{66371DF0-AAE7-4488-BF80-958642FBA02C}" sibTransId="{38CA4FC0-3B06-4E69-8A96-104F43F8568E}"/>
    <dgm:cxn modelId="{27671E98-9CF9-485F-9966-B6410B1250A8}" type="presOf" srcId="{66371DF0-AAE7-4488-BF80-958642FBA02C}" destId="{87478E25-84AC-4AF9-851A-8BAC4A061069}" srcOrd="1" destOrd="0" presId="urn:microsoft.com/office/officeart/2005/8/layout/hierarchy2"/>
    <dgm:cxn modelId="{180689A7-0981-46D0-B22B-51CF037B815A}" srcId="{58E7F9CB-457D-4E63-998E-2B14965629CF}" destId="{0F705FEE-20DB-4DCD-9B3A-791F35E98CEC}" srcOrd="0" destOrd="0" parTransId="{F67A7655-2B52-46C9-B7BA-339C059F324C}" sibTransId="{2035ECC3-8A46-4987-B196-A97DA9AF96ED}"/>
    <dgm:cxn modelId="{6BEBA4EA-EBCA-4C27-99B4-3DBDD8674D7E}" srcId="{95DD1763-14EB-4684-8B21-843B06DED339}" destId="{E1FE74FE-79F2-440A-B285-00F3A573463E}" srcOrd="0" destOrd="0" parTransId="{B8F2C9BA-04CC-4EC8-AD52-67905DF48179}" sibTransId="{1FCE41F0-D697-41B2-A43C-A4A31D277C4D}"/>
    <dgm:cxn modelId="{861FE788-9716-407C-878C-13A29D69E968}" type="presOf" srcId="{32187371-156F-48CF-B143-CEDB16D0AD48}" destId="{C5AA695A-1D75-4074-B049-3AB6BA348E53}" srcOrd="1" destOrd="0" presId="urn:microsoft.com/office/officeart/2005/8/layout/hierarchy2"/>
    <dgm:cxn modelId="{9428064C-43DF-4A9F-89F9-5B838EDCE533}" type="presOf" srcId="{F67A7655-2B52-46C9-B7BA-339C059F324C}" destId="{59FD858C-6500-4644-9372-D8D91890241A}" srcOrd="1" destOrd="0" presId="urn:microsoft.com/office/officeart/2005/8/layout/hierarchy2"/>
    <dgm:cxn modelId="{68866485-7268-402A-BD25-1E1101120789}" srcId="{E1FE74FE-79F2-440A-B285-00F3A573463E}" destId="{85393771-678E-4CB1-B11B-D99D0F108DE4}" srcOrd="1" destOrd="0" parTransId="{FD32EE07-D28E-4D74-92CF-237A2CFBD516}" sibTransId="{6F1B7722-40C3-4238-B15F-153356708D2F}"/>
    <dgm:cxn modelId="{4ECF7454-DAC1-483A-BA23-FB8E37E1FEEF}" srcId="{58E7F9CB-457D-4E63-998E-2B14965629CF}" destId="{259D31D7-8B25-4AB9-89AB-F23977A8B39D}" srcOrd="1" destOrd="0" parTransId="{32187371-156F-48CF-B143-CEDB16D0AD48}" sibTransId="{20748FEF-DC0B-4343-B879-4C860159DA92}"/>
    <dgm:cxn modelId="{9A87CBEB-A008-43D7-B69C-1C29BF07AAEB}" type="presOf" srcId="{259D31D7-8B25-4AB9-89AB-F23977A8B39D}" destId="{0066553D-6DD8-442E-8D99-83B3F6110CD0}" srcOrd="0" destOrd="0" presId="urn:microsoft.com/office/officeart/2005/8/layout/hierarchy2"/>
    <dgm:cxn modelId="{13E9E9CF-2491-4A8D-AC1F-C3D08FAB0C7B}" type="presOf" srcId="{58E7F9CB-457D-4E63-998E-2B14965629CF}" destId="{BCFA1D86-F76A-431A-90A9-94E1D6811DB2}" srcOrd="0" destOrd="0" presId="urn:microsoft.com/office/officeart/2005/8/layout/hierarchy2"/>
    <dgm:cxn modelId="{5AEFB4E4-2C82-4EDF-B5AB-5AFE3DE812EB}" type="presOf" srcId="{F67A7655-2B52-46C9-B7BA-339C059F324C}" destId="{CE515CE3-5794-48B4-9611-C53C20631F4F}" srcOrd="0" destOrd="0" presId="urn:microsoft.com/office/officeart/2005/8/layout/hierarchy2"/>
    <dgm:cxn modelId="{75710FB3-D92E-4C3C-8234-80896141DD3D}" type="presOf" srcId="{9338A7F3-3AA0-4046-9885-8B3CC30F4DFE}" destId="{767763E4-5EC1-45C2-9F8A-F4F8E3DEE8FD}" srcOrd="0" destOrd="0" presId="urn:microsoft.com/office/officeart/2005/8/layout/hierarchy2"/>
    <dgm:cxn modelId="{F1A2D630-5AAF-4EE7-99DC-3EAC9D2C6F6B}" type="presOf" srcId="{32187371-156F-48CF-B143-CEDB16D0AD48}" destId="{3883EFC5-A2EE-4392-8FCB-3BC9524201ED}" srcOrd="0" destOrd="0" presId="urn:microsoft.com/office/officeart/2005/8/layout/hierarchy2"/>
    <dgm:cxn modelId="{19541AD3-9134-401A-8452-6F9B2D2B17F3}" type="presOf" srcId="{0F705FEE-20DB-4DCD-9B3A-791F35E98CEC}" destId="{FFF31D63-931F-4A3D-BB8D-152B3A1379D6}" srcOrd="0" destOrd="0" presId="urn:microsoft.com/office/officeart/2005/8/layout/hierarchy2"/>
    <dgm:cxn modelId="{BB6A3BFD-6FCC-47DC-914D-DDD9800182E1}" type="presOf" srcId="{FD32EE07-D28E-4D74-92CF-237A2CFBD516}" destId="{1AD978AF-BAAE-4EEE-B3E3-5CD97867DDC6}" srcOrd="1" destOrd="0" presId="urn:microsoft.com/office/officeart/2005/8/layout/hierarchy2"/>
    <dgm:cxn modelId="{E40FCEF2-5FD7-4D36-8079-6C866C3288F7}" type="presOf" srcId="{95DD1763-14EB-4684-8B21-843B06DED339}" destId="{DF383527-D06D-4C68-90A7-9468A58D45E9}" srcOrd="0" destOrd="0" presId="urn:microsoft.com/office/officeart/2005/8/layout/hierarchy2"/>
    <dgm:cxn modelId="{B18166A3-B8ED-4230-A56D-B3EEC4EBC6F4}" type="presOf" srcId="{E1FE74FE-79F2-440A-B285-00F3A573463E}" destId="{6538681D-C724-4702-941E-C7D84F86BFE0}" srcOrd="0" destOrd="0" presId="urn:microsoft.com/office/officeart/2005/8/layout/hierarchy2"/>
    <dgm:cxn modelId="{0A01B70A-FB9E-4A16-930D-5EE52FA5113A}" type="presOf" srcId="{66371DF0-AAE7-4488-BF80-958642FBA02C}" destId="{E1B683EC-B94E-4B11-82E0-ABBDF36B2625}" srcOrd="0" destOrd="0" presId="urn:microsoft.com/office/officeart/2005/8/layout/hierarchy2"/>
    <dgm:cxn modelId="{FA7F9E5C-B49E-4D5B-831E-356C52168CCD}" type="presParOf" srcId="{DF383527-D06D-4C68-90A7-9468A58D45E9}" destId="{35A63F50-38EE-4201-978A-86CB0621F096}" srcOrd="0" destOrd="0" presId="urn:microsoft.com/office/officeart/2005/8/layout/hierarchy2"/>
    <dgm:cxn modelId="{7D3799CF-297C-4AC8-B6A4-69C8BBE6BFD0}" type="presParOf" srcId="{35A63F50-38EE-4201-978A-86CB0621F096}" destId="{6538681D-C724-4702-941E-C7D84F86BFE0}" srcOrd="0" destOrd="0" presId="urn:microsoft.com/office/officeart/2005/8/layout/hierarchy2"/>
    <dgm:cxn modelId="{A5C7EF49-BC9C-49D0-9006-E5A0B6872EEB}" type="presParOf" srcId="{35A63F50-38EE-4201-978A-86CB0621F096}" destId="{7A54032A-F3EF-4655-AD6C-62DD98AC3224}" srcOrd="1" destOrd="0" presId="urn:microsoft.com/office/officeart/2005/8/layout/hierarchy2"/>
    <dgm:cxn modelId="{6D37E1FB-AA53-40A0-9FC2-8783C73A7B65}" type="presParOf" srcId="{7A54032A-F3EF-4655-AD6C-62DD98AC3224}" destId="{767763E4-5EC1-45C2-9F8A-F4F8E3DEE8FD}" srcOrd="0" destOrd="0" presId="urn:microsoft.com/office/officeart/2005/8/layout/hierarchy2"/>
    <dgm:cxn modelId="{632806B1-73A2-4BCC-A876-775F7E52635F}" type="presParOf" srcId="{767763E4-5EC1-45C2-9F8A-F4F8E3DEE8FD}" destId="{C1F52815-189E-4450-9AF0-E5C94D9168E6}" srcOrd="0" destOrd="0" presId="urn:microsoft.com/office/officeart/2005/8/layout/hierarchy2"/>
    <dgm:cxn modelId="{B3B1A869-CA7B-47B3-B39B-0634950B444E}" type="presParOf" srcId="{7A54032A-F3EF-4655-AD6C-62DD98AC3224}" destId="{2B17BA1A-8370-463C-951C-49CEF16B4085}" srcOrd="1" destOrd="0" presId="urn:microsoft.com/office/officeart/2005/8/layout/hierarchy2"/>
    <dgm:cxn modelId="{108835BD-B3D0-4F95-BDB5-2BB5F1B13717}" type="presParOf" srcId="{2B17BA1A-8370-463C-951C-49CEF16B4085}" destId="{BCFA1D86-F76A-431A-90A9-94E1D6811DB2}" srcOrd="0" destOrd="0" presId="urn:microsoft.com/office/officeart/2005/8/layout/hierarchy2"/>
    <dgm:cxn modelId="{059E8DE5-864E-4977-95B2-F91462901FFA}" type="presParOf" srcId="{2B17BA1A-8370-463C-951C-49CEF16B4085}" destId="{81A04AA8-84B4-4A81-8BCA-B131701E3C4F}" srcOrd="1" destOrd="0" presId="urn:microsoft.com/office/officeart/2005/8/layout/hierarchy2"/>
    <dgm:cxn modelId="{5EA672FF-071D-4DED-8621-7F04E4776614}" type="presParOf" srcId="{81A04AA8-84B4-4A81-8BCA-B131701E3C4F}" destId="{CE515CE3-5794-48B4-9611-C53C20631F4F}" srcOrd="0" destOrd="0" presId="urn:microsoft.com/office/officeart/2005/8/layout/hierarchy2"/>
    <dgm:cxn modelId="{C698F379-392B-40B3-851F-175CF0F19556}" type="presParOf" srcId="{CE515CE3-5794-48B4-9611-C53C20631F4F}" destId="{59FD858C-6500-4644-9372-D8D91890241A}" srcOrd="0" destOrd="0" presId="urn:microsoft.com/office/officeart/2005/8/layout/hierarchy2"/>
    <dgm:cxn modelId="{19825AF8-2393-467E-B641-58E898EA1BA1}" type="presParOf" srcId="{81A04AA8-84B4-4A81-8BCA-B131701E3C4F}" destId="{137E1974-CB02-41E8-9CEC-8F8264181243}" srcOrd="1" destOrd="0" presId="urn:microsoft.com/office/officeart/2005/8/layout/hierarchy2"/>
    <dgm:cxn modelId="{7A3BAA46-DDC0-4468-A24E-55B0020DCC18}" type="presParOf" srcId="{137E1974-CB02-41E8-9CEC-8F8264181243}" destId="{FFF31D63-931F-4A3D-BB8D-152B3A1379D6}" srcOrd="0" destOrd="0" presId="urn:microsoft.com/office/officeart/2005/8/layout/hierarchy2"/>
    <dgm:cxn modelId="{DDD21980-B523-4615-8453-AA4265302FF1}" type="presParOf" srcId="{137E1974-CB02-41E8-9CEC-8F8264181243}" destId="{2639DB37-2F2B-403C-88AB-D676D3791111}" srcOrd="1" destOrd="0" presId="urn:microsoft.com/office/officeart/2005/8/layout/hierarchy2"/>
    <dgm:cxn modelId="{E9E9F451-D9DC-4020-9F0C-ACE22F333C3D}" type="presParOf" srcId="{81A04AA8-84B4-4A81-8BCA-B131701E3C4F}" destId="{3883EFC5-A2EE-4392-8FCB-3BC9524201ED}" srcOrd="2" destOrd="0" presId="urn:microsoft.com/office/officeart/2005/8/layout/hierarchy2"/>
    <dgm:cxn modelId="{D5879775-F83B-4852-ABBD-BDEF42196E31}" type="presParOf" srcId="{3883EFC5-A2EE-4392-8FCB-3BC9524201ED}" destId="{C5AA695A-1D75-4074-B049-3AB6BA348E53}" srcOrd="0" destOrd="0" presId="urn:microsoft.com/office/officeart/2005/8/layout/hierarchy2"/>
    <dgm:cxn modelId="{71D0399B-14DC-4284-9A24-D3329098D67A}" type="presParOf" srcId="{81A04AA8-84B4-4A81-8BCA-B131701E3C4F}" destId="{FE2E6FC5-31F5-48F0-A706-521AB78BE1A1}" srcOrd="3" destOrd="0" presId="urn:microsoft.com/office/officeart/2005/8/layout/hierarchy2"/>
    <dgm:cxn modelId="{AE1EE50E-237C-480F-8BD9-17C9A72809BC}" type="presParOf" srcId="{FE2E6FC5-31F5-48F0-A706-521AB78BE1A1}" destId="{0066553D-6DD8-442E-8D99-83B3F6110CD0}" srcOrd="0" destOrd="0" presId="urn:microsoft.com/office/officeart/2005/8/layout/hierarchy2"/>
    <dgm:cxn modelId="{E9836827-265E-48BD-947E-2386C145AE80}" type="presParOf" srcId="{FE2E6FC5-31F5-48F0-A706-521AB78BE1A1}" destId="{235B2653-A94B-4491-9B24-42BE2ED939F5}" srcOrd="1" destOrd="0" presId="urn:microsoft.com/office/officeart/2005/8/layout/hierarchy2"/>
    <dgm:cxn modelId="{22567FF7-F8EC-46E7-B62A-AEBAF3BEE7AA}" type="presParOf" srcId="{7A54032A-F3EF-4655-AD6C-62DD98AC3224}" destId="{12CEC835-9D1B-4855-AF78-72208569FF2D}" srcOrd="2" destOrd="0" presId="urn:microsoft.com/office/officeart/2005/8/layout/hierarchy2"/>
    <dgm:cxn modelId="{FB8B45C5-B2B7-4ED6-9660-17DA36541A47}" type="presParOf" srcId="{12CEC835-9D1B-4855-AF78-72208569FF2D}" destId="{1AD978AF-BAAE-4EEE-B3E3-5CD97867DDC6}" srcOrd="0" destOrd="0" presId="urn:microsoft.com/office/officeart/2005/8/layout/hierarchy2"/>
    <dgm:cxn modelId="{5585CF1E-35F6-4BE8-94F3-191EFF383C99}" type="presParOf" srcId="{7A54032A-F3EF-4655-AD6C-62DD98AC3224}" destId="{F5BA966E-8F09-457A-971E-4E63E2F918F5}" srcOrd="3" destOrd="0" presId="urn:microsoft.com/office/officeart/2005/8/layout/hierarchy2"/>
    <dgm:cxn modelId="{188ABE43-FEB4-44A5-AF39-96228BB759FD}" type="presParOf" srcId="{F5BA966E-8F09-457A-971E-4E63E2F918F5}" destId="{D7650864-5232-42E7-8CAD-F329CD4A08B5}" srcOrd="0" destOrd="0" presId="urn:microsoft.com/office/officeart/2005/8/layout/hierarchy2"/>
    <dgm:cxn modelId="{1B8A6C12-93AB-4091-BCAA-3FBB13B0B138}" type="presParOf" srcId="{F5BA966E-8F09-457A-971E-4E63E2F918F5}" destId="{B84D843B-5E3D-4AB6-9C2D-A70FA6609BE0}" srcOrd="1" destOrd="0" presId="urn:microsoft.com/office/officeart/2005/8/layout/hierarchy2"/>
    <dgm:cxn modelId="{631F9A16-D4C8-4057-B6B4-EE88075C28C7}" type="presParOf" srcId="{B84D843B-5E3D-4AB6-9C2D-A70FA6609BE0}" destId="{E1B683EC-B94E-4B11-82E0-ABBDF36B2625}" srcOrd="0" destOrd="0" presId="urn:microsoft.com/office/officeart/2005/8/layout/hierarchy2"/>
    <dgm:cxn modelId="{3DA40060-0ACB-4B26-86C7-A29027B0C4BC}" type="presParOf" srcId="{E1B683EC-B94E-4B11-82E0-ABBDF36B2625}" destId="{87478E25-84AC-4AF9-851A-8BAC4A061069}" srcOrd="0" destOrd="0" presId="urn:microsoft.com/office/officeart/2005/8/layout/hierarchy2"/>
    <dgm:cxn modelId="{0748DF0B-9463-413E-8474-E9B8E611A05E}" type="presParOf" srcId="{B84D843B-5E3D-4AB6-9C2D-A70FA6609BE0}" destId="{CFCEE488-2427-407E-A230-B0B811723645}" srcOrd="1" destOrd="0" presId="urn:microsoft.com/office/officeart/2005/8/layout/hierarchy2"/>
    <dgm:cxn modelId="{2C5914E9-CAFA-4301-9098-F9CB7C4513B0}" type="presParOf" srcId="{CFCEE488-2427-407E-A230-B0B811723645}" destId="{1900CEA7-7052-4CBD-975A-A4AE20E1526A}" srcOrd="0" destOrd="0" presId="urn:microsoft.com/office/officeart/2005/8/layout/hierarchy2"/>
    <dgm:cxn modelId="{B1410736-5D3B-44EF-AED4-F86FF8E415F7}" type="presParOf" srcId="{CFCEE488-2427-407E-A230-B0B811723645}" destId="{16AD64E8-AC4C-472F-A4A1-1607493127BA}"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009B2D-8F1A-4210-802F-22CF335BD4E4}">
      <dsp:nvSpPr>
        <dsp:cNvPr id="0" name=""/>
        <dsp:cNvSpPr/>
      </dsp:nvSpPr>
      <dsp:spPr>
        <a:xfrm>
          <a:off x="505591" y="171315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Comparative Linguistics</a:t>
          </a:r>
        </a:p>
      </dsp:txBody>
      <dsp:txXfrm>
        <a:off x="540457" y="1748019"/>
        <a:ext cx="2311114" cy="1120691"/>
      </dsp:txXfrm>
    </dsp:sp>
    <dsp:sp modelId="{2DE8A9FD-3468-4D2A-8FE2-CA8466B57CD2}">
      <dsp:nvSpPr>
        <dsp:cNvPr id="0" name=""/>
        <dsp:cNvSpPr/>
      </dsp:nvSpPr>
      <dsp:spPr>
        <a:xfrm rot="18770822">
          <a:off x="2662403" y="1767749"/>
          <a:ext cx="1400408" cy="54492"/>
        </a:xfrm>
        <a:custGeom>
          <a:avLst/>
          <a:gdLst/>
          <a:ahLst/>
          <a:cxnLst/>
          <a:rect l="0" t="0" r="0" b="0"/>
          <a:pathLst>
            <a:path>
              <a:moveTo>
                <a:pt x="0" y="27246"/>
              </a:moveTo>
              <a:lnTo>
                <a:pt x="1400408" y="272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27597" y="1759984"/>
        <a:ext cx="70020" cy="70020"/>
      </dsp:txXfrm>
    </dsp:sp>
    <dsp:sp modelId="{053EA1C5-C23E-4DD2-9C0E-76ED7CE52989}">
      <dsp:nvSpPr>
        <dsp:cNvPr id="0" name=""/>
        <dsp:cNvSpPr/>
      </dsp:nvSpPr>
      <dsp:spPr>
        <a:xfrm>
          <a:off x="3838776" y="68641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Specialized Comparative Linguistics</a:t>
          </a:r>
        </a:p>
      </dsp:txBody>
      <dsp:txXfrm>
        <a:off x="3873642" y="721279"/>
        <a:ext cx="2311114" cy="1120691"/>
      </dsp:txXfrm>
    </dsp:sp>
    <dsp:sp modelId="{8D6C19AB-1925-4F94-9300-B3DF661FB2B8}">
      <dsp:nvSpPr>
        <dsp:cNvPr id="0" name=""/>
        <dsp:cNvSpPr/>
      </dsp:nvSpPr>
      <dsp:spPr>
        <a:xfrm rot="19457599">
          <a:off x="6109388" y="912132"/>
          <a:ext cx="1172808" cy="54492"/>
        </a:xfrm>
        <a:custGeom>
          <a:avLst/>
          <a:gdLst/>
          <a:ahLst/>
          <a:cxnLst/>
          <a:rect l="0" t="0" r="0" b="0"/>
          <a:pathLst>
            <a:path>
              <a:moveTo>
                <a:pt x="0" y="27246"/>
              </a:moveTo>
              <a:lnTo>
                <a:pt x="1172808" y="2724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666472" y="910058"/>
        <a:ext cx="58640" cy="58640"/>
      </dsp:txXfrm>
    </dsp:sp>
    <dsp:sp modelId="{C62968E6-1CEE-4E83-B801-F5B2773DCF5B}">
      <dsp:nvSpPr>
        <dsp:cNvPr id="0" name=""/>
        <dsp:cNvSpPr/>
      </dsp:nvSpPr>
      <dsp:spPr>
        <a:xfrm>
          <a:off x="7171961" y="1920"/>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Genetic Comparative Linguistics</a:t>
          </a:r>
        </a:p>
      </dsp:txBody>
      <dsp:txXfrm>
        <a:off x="7206827" y="36786"/>
        <a:ext cx="2311114" cy="1120691"/>
      </dsp:txXfrm>
    </dsp:sp>
    <dsp:sp modelId="{37B1356A-B547-4203-BB73-A42D65F52BBF}">
      <dsp:nvSpPr>
        <dsp:cNvPr id="0" name=""/>
        <dsp:cNvSpPr/>
      </dsp:nvSpPr>
      <dsp:spPr>
        <a:xfrm rot="2142401">
          <a:off x="6109388" y="1596625"/>
          <a:ext cx="1172808" cy="54492"/>
        </a:xfrm>
        <a:custGeom>
          <a:avLst/>
          <a:gdLst/>
          <a:ahLst/>
          <a:cxnLst/>
          <a:rect l="0" t="0" r="0" b="0"/>
          <a:pathLst>
            <a:path>
              <a:moveTo>
                <a:pt x="0" y="27246"/>
              </a:moveTo>
              <a:lnTo>
                <a:pt x="1172808" y="2724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666472" y="1594551"/>
        <a:ext cx="58640" cy="58640"/>
      </dsp:txXfrm>
    </dsp:sp>
    <dsp:sp modelId="{D4BE9F73-8907-4FFF-8F52-4E79BD89C543}">
      <dsp:nvSpPr>
        <dsp:cNvPr id="0" name=""/>
        <dsp:cNvSpPr/>
      </dsp:nvSpPr>
      <dsp:spPr>
        <a:xfrm>
          <a:off x="7171961" y="1370906"/>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Language Contact Theory</a:t>
          </a:r>
        </a:p>
      </dsp:txBody>
      <dsp:txXfrm>
        <a:off x="7206827" y="1405772"/>
        <a:ext cx="2311114" cy="1120691"/>
      </dsp:txXfrm>
    </dsp:sp>
    <dsp:sp modelId="{8DFD869D-F7A8-4502-86E3-DF865ADB7C94}">
      <dsp:nvSpPr>
        <dsp:cNvPr id="0" name=""/>
        <dsp:cNvSpPr/>
      </dsp:nvSpPr>
      <dsp:spPr>
        <a:xfrm rot="2829178">
          <a:off x="2662403" y="2794489"/>
          <a:ext cx="1400408" cy="54492"/>
        </a:xfrm>
        <a:custGeom>
          <a:avLst/>
          <a:gdLst/>
          <a:ahLst/>
          <a:cxnLst/>
          <a:rect l="0" t="0" r="0" b="0"/>
          <a:pathLst>
            <a:path>
              <a:moveTo>
                <a:pt x="0" y="27246"/>
              </a:moveTo>
              <a:lnTo>
                <a:pt x="1400408" y="272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27597" y="2786725"/>
        <a:ext cx="70020" cy="70020"/>
      </dsp:txXfrm>
    </dsp:sp>
    <dsp:sp modelId="{C1891AA6-F364-4633-81A0-5B744266DA2F}">
      <dsp:nvSpPr>
        <dsp:cNvPr id="0" name=""/>
        <dsp:cNvSpPr/>
      </dsp:nvSpPr>
      <dsp:spPr>
        <a:xfrm>
          <a:off x="3838776" y="273989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General Comparative Linguistics</a:t>
          </a:r>
        </a:p>
      </dsp:txBody>
      <dsp:txXfrm>
        <a:off x="3873642" y="2774759"/>
        <a:ext cx="2311114" cy="1120691"/>
      </dsp:txXfrm>
    </dsp:sp>
    <dsp:sp modelId="{5555F0B7-EFAF-4AD5-834F-2D9995545958}">
      <dsp:nvSpPr>
        <dsp:cNvPr id="0" name=""/>
        <dsp:cNvSpPr/>
      </dsp:nvSpPr>
      <dsp:spPr>
        <a:xfrm>
          <a:off x="6219623" y="3307859"/>
          <a:ext cx="952338" cy="54492"/>
        </a:xfrm>
        <a:custGeom>
          <a:avLst/>
          <a:gdLst/>
          <a:ahLst/>
          <a:cxnLst/>
          <a:rect l="0" t="0" r="0" b="0"/>
          <a:pathLst>
            <a:path>
              <a:moveTo>
                <a:pt x="0" y="27246"/>
              </a:moveTo>
              <a:lnTo>
                <a:pt x="952338" y="2724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671984" y="3311296"/>
        <a:ext cx="47616" cy="47616"/>
      </dsp:txXfrm>
    </dsp:sp>
    <dsp:sp modelId="{79CC5536-6CDD-4620-88EC-94DCA3AC463A}">
      <dsp:nvSpPr>
        <dsp:cNvPr id="0" name=""/>
        <dsp:cNvSpPr/>
      </dsp:nvSpPr>
      <dsp:spPr>
        <a:xfrm>
          <a:off x="7171961" y="273989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Areal Linguistics</a:t>
          </a:r>
        </a:p>
      </dsp:txBody>
      <dsp:txXfrm>
        <a:off x="7206827" y="2774759"/>
        <a:ext cx="2311114" cy="11206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8681D-C724-4702-941E-C7D84F86BFE0}">
      <dsp:nvSpPr>
        <dsp:cNvPr id="0" name=""/>
        <dsp:cNvSpPr/>
      </dsp:nvSpPr>
      <dsp:spPr>
        <a:xfrm>
          <a:off x="505591" y="171315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General Comparative Linguistics</a:t>
          </a:r>
        </a:p>
      </dsp:txBody>
      <dsp:txXfrm>
        <a:off x="540457" y="1748019"/>
        <a:ext cx="2311114" cy="1120691"/>
      </dsp:txXfrm>
    </dsp:sp>
    <dsp:sp modelId="{767763E4-5EC1-45C2-9F8A-F4F8E3DEE8FD}">
      <dsp:nvSpPr>
        <dsp:cNvPr id="0" name=""/>
        <dsp:cNvSpPr/>
      </dsp:nvSpPr>
      <dsp:spPr>
        <a:xfrm rot="18770822">
          <a:off x="2662403" y="1767749"/>
          <a:ext cx="1400408" cy="54492"/>
        </a:xfrm>
        <a:custGeom>
          <a:avLst/>
          <a:gdLst/>
          <a:ahLst/>
          <a:cxnLst/>
          <a:rect l="0" t="0" r="0" b="0"/>
          <a:pathLst>
            <a:path>
              <a:moveTo>
                <a:pt x="0" y="27246"/>
              </a:moveTo>
              <a:lnTo>
                <a:pt x="1400408" y="272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27597" y="1759984"/>
        <a:ext cx="70020" cy="70020"/>
      </dsp:txXfrm>
    </dsp:sp>
    <dsp:sp modelId="{BCFA1D86-F76A-431A-90A9-94E1D6811DB2}">
      <dsp:nvSpPr>
        <dsp:cNvPr id="0" name=""/>
        <dsp:cNvSpPr/>
      </dsp:nvSpPr>
      <dsp:spPr>
        <a:xfrm>
          <a:off x="3838776" y="68641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Historical Linguistics</a:t>
          </a:r>
        </a:p>
      </dsp:txBody>
      <dsp:txXfrm>
        <a:off x="3873642" y="721279"/>
        <a:ext cx="2311114" cy="1120691"/>
      </dsp:txXfrm>
    </dsp:sp>
    <dsp:sp modelId="{CE515CE3-5794-48B4-9611-C53C20631F4F}">
      <dsp:nvSpPr>
        <dsp:cNvPr id="0" name=""/>
        <dsp:cNvSpPr/>
      </dsp:nvSpPr>
      <dsp:spPr>
        <a:xfrm rot="19457599">
          <a:off x="6109388" y="912132"/>
          <a:ext cx="1172808" cy="54492"/>
        </a:xfrm>
        <a:custGeom>
          <a:avLst/>
          <a:gdLst/>
          <a:ahLst/>
          <a:cxnLst/>
          <a:rect l="0" t="0" r="0" b="0"/>
          <a:pathLst>
            <a:path>
              <a:moveTo>
                <a:pt x="0" y="27246"/>
              </a:moveTo>
              <a:lnTo>
                <a:pt x="1172808" y="2724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666472" y="910058"/>
        <a:ext cx="58640" cy="58640"/>
      </dsp:txXfrm>
    </dsp:sp>
    <dsp:sp modelId="{FFF31D63-931F-4A3D-BB8D-152B3A1379D6}">
      <dsp:nvSpPr>
        <dsp:cNvPr id="0" name=""/>
        <dsp:cNvSpPr/>
      </dsp:nvSpPr>
      <dsp:spPr>
        <a:xfrm>
          <a:off x="7171961" y="1920"/>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Nil</a:t>
          </a:r>
        </a:p>
      </dsp:txBody>
      <dsp:txXfrm>
        <a:off x="7206827" y="36786"/>
        <a:ext cx="2311114" cy="1120691"/>
      </dsp:txXfrm>
    </dsp:sp>
    <dsp:sp modelId="{3883EFC5-A2EE-4392-8FCB-3BC9524201ED}">
      <dsp:nvSpPr>
        <dsp:cNvPr id="0" name=""/>
        <dsp:cNvSpPr/>
      </dsp:nvSpPr>
      <dsp:spPr>
        <a:xfrm rot="2142401">
          <a:off x="6109388" y="1596625"/>
          <a:ext cx="1172808" cy="54492"/>
        </a:xfrm>
        <a:custGeom>
          <a:avLst/>
          <a:gdLst/>
          <a:ahLst/>
          <a:cxnLst/>
          <a:rect l="0" t="0" r="0" b="0"/>
          <a:pathLst>
            <a:path>
              <a:moveTo>
                <a:pt x="0" y="27246"/>
              </a:moveTo>
              <a:lnTo>
                <a:pt x="1172808" y="2724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666472" y="1594551"/>
        <a:ext cx="58640" cy="58640"/>
      </dsp:txXfrm>
    </dsp:sp>
    <dsp:sp modelId="{0066553D-6DD8-442E-8D99-83B3F6110CD0}">
      <dsp:nvSpPr>
        <dsp:cNvPr id="0" name=""/>
        <dsp:cNvSpPr/>
      </dsp:nvSpPr>
      <dsp:spPr>
        <a:xfrm>
          <a:off x="7171961" y="1370906"/>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Typological Linguistics</a:t>
          </a:r>
        </a:p>
      </dsp:txBody>
      <dsp:txXfrm>
        <a:off x="7206827" y="1405772"/>
        <a:ext cx="2311114" cy="1120691"/>
      </dsp:txXfrm>
    </dsp:sp>
    <dsp:sp modelId="{12CEC835-9D1B-4855-AF78-72208569FF2D}">
      <dsp:nvSpPr>
        <dsp:cNvPr id="0" name=""/>
        <dsp:cNvSpPr/>
      </dsp:nvSpPr>
      <dsp:spPr>
        <a:xfrm rot="2829178">
          <a:off x="2662403" y="2794489"/>
          <a:ext cx="1400408" cy="54492"/>
        </a:xfrm>
        <a:custGeom>
          <a:avLst/>
          <a:gdLst/>
          <a:ahLst/>
          <a:cxnLst/>
          <a:rect l="0" t="0" r="0" b="0"/>
          <a:pathLst>
            <a:path>
              <a:moveTo>
                <a:pt x="0" y="27246"/>
              </a:moveTo>
              <a:lnTo>
                <a:pt x="1400408" y="272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27597" y="2786725"/>
        <a:ext cx="70020" cy="70020"/>
      </dsp:txXfrm>
    </dsp:sp>
    <dsp:sp modelId="{D7650864-5232-42E7-8CAD-F329CD4A08B5}">
      <dsp:nvSpPr>
        <dsp:cNvPr id="0" name=""/>
        <dsp:cNvSpPr/>
      </dsp:nvSpPr>
      <dsp:spPr>
        <a:xfrm>
          <a:off x="3838776" y="273989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Descriptive Synchronic Linguistics</a:t>
          </a:r>
        </a:p>
      </dsp:txBody>
      <dsp:txXfrm>
        <a:off x="3873642" y="2774759"/>
        <a:ext cx="2311114" cy="1120691"/>
      </dsp:txXfrm>
    </dsp:sp>
    <dsp:sp modelId="{E1B683EC-B94E-4B11-82E0-ABBDF36B2625}">
      <dsp:nvSpPr>
        <dsp:cNvPr id="0" name=""/>
        <dsp:cNvSpPr/>
      </dsp:nvSpPr>
      <dsp:spPr>
        <a:xfrm>
          <a:off x="6219623" y="3307859"/>
          <a:ext cx="952338" cy="54492"/>
        </a:xfrm>
        <a:custGeom>
          <a:avLst/>
          <a:gdLst/>
          <a:ahLst/>
          <a:cxnLst/>
          <a:rect l="0" t="0" r="0" b="0"/>
          <a:pathLst>
            <a:path>
              <a:moveTo>
                <a:pt x="0" y="27246"/>
              </a:moveTo>
              <a:lnTo>
                <a:pt x="952338" y="27246"/>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671984" y="3311296"/>
        <a:ext cx="47616" cy="47616"/>
      </dsp:txXfrm>
    </dsp:sp>
    <dsp:sp modelId="{1900CEA7-7052-4CBD-975A-A4AE20E1526A}">
      <dsp:nvSpPr>
        <dsp:cNvPr id="0" name=""/>
        <dsp:cNvSpPr/>
      </dsp:nvSpPr>
      <dsp:spPr>
        <a:xfrm>
          <a:off x="7171961" y="2739893"/>
          <a:ext cx="2380846" cy="11904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Contrastive Linguistics</a:t>
          </a:r>
        </a:p>
      </dsp:txBody>
      <dsp:txXfrm>
        <a:off x="7206827" y="2774759"/>
        <a:ext cx="2311114" cy="11206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E905A198-AE1E-4DC0-9DD8-51F0A7A14DAE}" type="datetimeFigureOut">
              <a:rPr lang="en-US" smtClean="0"/>
              <a:pPr/>
              <a:t>4/15/2020</a:t>
            </a:fld>
            <a:endParaRPr lang="en-US"/>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220762206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05A198-AE1E-4DC0-9DD8-51F0A7A14DAE}"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4074446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05A198-AE1E-4DC0-9DD8-51F0A7A14DAE}"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1650726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905A198-AE1E-4DC0-9DD8-51F0A7A14DAE}"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1947999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E905A198-AE1E-4DC0-9DD8-51F0A7A14DAE}" type="datetimeFigureOut">
              <a:rPr lang="en-US" smtClean="0"/>
              <a:pPr/>
              <a:t>4/15/2020</a:t>
            </a:fld>
            <a:endParaRPr lang="en-US"/>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1060"/>
            <a:ext cx="2112264" cy="228600"/>
          </a:xfrm>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41372480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905A198-AE1E-4DC0-9DD8-51F0A7A14DAE}"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1969813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905A198-AE1E-4DC0-9DD8-51F0A7A14DAE}"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3517771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905A198-AE1E-4DC0-9DD8-51F0A7A14DAE}"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3846530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05A198-AE1E-4DC0-9DD8-51F0A7A14DAE}" type="datetimeFigureOut">
              <a:rPr lang="en-US" smtClean="0"/>
              <a:pPr/>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1963283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E905A198-AE1E-4DC0-9DD8-51F0A7A14DAE}" type="datetimeFigureOut">
              <a:rPr lang="en-US" smtClean="0"/>
              <a:pPr/>
              <a:t>4/15/2020</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E61399A9-FE23-47F8-AC74-BFD013FA3863}" type="slidenum">
              <a:rPr lang="en-US" smtClean="0"/>
              <a:pPr/>
              <a:t>‹#›</a:t>
            </a:fld>
            <a:endParaRPr lang="en-US"/>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4281171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E905A198-AE1E-4DC0-9DD8-51F0A7A14DAE}" type="datetimeFigureOut">
              <a:rPr lang="en-US" smtClean="0"/>
              <a:pPr/>
              <a:t>4/15/2020</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E61399A9-FE23-47F8-AC74-BFD013FA3863}" type="slidenum">
              <a:rPr lang="en-US" smtClean="0"/>
              <a:pPr/>
              <a:t>‹#›</a:t>
            </a:fld>
            <a:endParaRPr lang="en-US"/>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4071679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E905A198-AE1E-4DC0-9DD8-51F0A7A14DAE}" type="datetimeFigureOut">
              <a:rPr lang="en-US" smtClean="0"/>
              <a:pPr/>
              <a:t>4/15/2020</a:t>
            </a:fld>
            <a:endParaRPr lang="en-US"/>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E61399A9-FE23-47F8-AC74-BFD013FA3863}" type="slidenum">
              <a:rPr lang="en-US" smtClean="0"/>
              <a:pPr/>
              <a:t>‹#›</a:t>
            </a:fld>
            <a:endParaRPr lang="en-US"/>
          </a:p>
        </p:txBody>
      </p:sp>
    </p:spTree>
    <p:extLst>
      <p:ext uri="{BB962C8B-B14F-4D97-AF65-F5344CB8AC3E}">
        <p14:creationId xmlns:p14="http://schemas.microsoft.com/office/powerpoint/2010/main" xmlns="" val="1351991349"/>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6F0296-0AEA-42B3-A65C-1F737E41D7E5}"/>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		COMPARATIVE LINGUISTICS (CL)</a:t>
            </a:r>
          </a:p>
        </p:txBody>
      </p:sp>
      <p:sp>
        <p:nvSpPr>
          <p:cNvPr id="3" name="Content Placeholder 2">
            <a:extLst>
              <a:ext uri="{FF2B5EF4-FFF2-40B4-BE49-F238E27FC236}">
                <a16:creationId xmlns:a16="http://schemas.microsoft.com/office/drawing/2014/main" xmlns="" id="{DE64CCE9-3DAA-4D8A-82DE-E0B1933813D4}"/>
              </a:ext>
            </a:extLst>
          </p:cNvPr>
          <p:cNvSpPr>
            <a:spLocks noGrp="1"/>
          </p:cNvSpPr>
          <p:nvPr>
            <p:ph idx="1"/>
          </p:nvPr>
        </p:nvSpPr>
        <p:spPr>
          <a:xfrm>
            <a:off x="1066800" y="1712595"/>
            <a:ext cx="10058400" cy="3931920"/>
          </a:xfrm>
        </p:spPr>
        <p:txBody>
          <a:bodyPr>
            <a:noAutofit/>
          </a:bodyPr>
          <a:lstStyle/>
          <a:p>
            <a:pPr algn="just">
              <a:lnSpc>
                <a:spcPct val="12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 Genesis: </a:t>
            </a:r>
            <a:r>
              <a:rPr lang="en-US" dirty="0">
                <a:latin typeface="Times New Roman" panose="02020603050405020304" pitchFamily="18" charset="0"/>
                <a:cs typeface="Times New Roman" panose="02020603050405020304" pitchFamily="18" charset="0"/>
              </a:rPr>
              <a:t>It is also called Comparative Philology (CP) and it is deemed to be a type of Historical Linguistics. It compares languages by marking genetic association and common birthplace. For example, comparison can be between English and French, or between General American English and RP. Comparative Linguistics (CL) targets any form of language which is not identified in codified form by way of comparing and classifying languages. Many methods, in order to classify languages, got emerged on surface like </a:t>
            </a:r>
            <a:r>
              <a:rPr lang="en-US" b="1" dirty="0">
                <a:latin typeface="Times New Roman" panose="02020603050405020304" pitchFamily="18" charset="0"/>
                <a:cs typeface="Times New Roman" panose="02020603050405020304" pitchFamily="18" charset="0"/>
              </a:rPr>
              <a:t>Simple Inspection</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Computerized Hypothesis Testing</a:t>
            </a:r>
            <a:r>
              <a:rPr lang="en-US" dirty="0">
                <a:latin typeface="Times New Roman" panose="02020603050405020304" pitchFamily="18" charset="0"/>
                <a:cs typeface="Times New Roman" panose="02020603050405020304" pitchFamily="18" charset="0"/>
              </a:rPr>
              <a:t>. Comparative and Historical Linguistics are viewed one discipline. Comparative Linguistics (CL) focuses to discover features which are shared by way of classification of languages.</a:t>
            </a:r>
            <a:endParaRPr lang="en-US" b="1" dirty="0">
              <a:latin typeface="Times New Roman" panose="02020603050405020304" pitchFamily="18" charset="0"/>
              <a:cs typeface="Times New Roman" panose="02020603050405020304" pitchFamily="18" charset="0"/>
            </a:endParaRPr>
          </a:p>
          <a:p>
            <a:pPr algn="just">
              <a:lnSpc>
                <a:spcPct val="12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 Strategic Mission: 1.</a:t>
            </a:r>
            <a:r>
              <a:rPr lang="en-US" dirty="0">
                <a:latin typeface="Times New Roman" panose="02020603050405020304" pitchFamily="18" charset="0"/>
                <a:cs typeface="Times New Roman" panose="02020603050405020304" pitchFamily="18" charset="0"/>
              </a:rPr>
              <a:t> It aims at building family of a language. </a:t>
            </a:r>
            <a:r>
              <a:rPr lang="en-US" b="1"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It targets to reconstruct Proto-Language by specifying shifts in documented languages. </a:t>
            </a:r>
            <a:r>
              <a:rPr lang="en-US" b="1"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 It continues a vivid distinction between attested and reconstructed forms.</a:t>
            </a:r>
          </a:p>
          <a:p>
            <a:pPr algn="just">
              <a:lnSpc>
                <a:spcPct val="120000"/>
              </a:lnSpc>
            </a:pPr>
            <a:endParaRPr lang="en-US" dirty="0">
              <a:latin typeface="Times New Roman" panose="02020603050405020304" pitchFamily="18" charset="0"/>
              <a:cs typeface="Times New Roman" panose="02020603050405020304" pitchFamily="18" charset="0"/>
            </a:endParaRPr>
          </a:p>
          <a:p>
            <a:pPr algn="just">
              <a:lnSpc>
                <a:spcPct val="120000"/>
              </a:lnSpc>
            </a:pPr>
            <a:endParaRPr lang="en-US" dirty="0">
              <a:latin typeface="Times New Roman" panose="02020603050405020304" pitchFamily="18" charset="0"/>
              <a:cs typeface="Times New Roman" panose="02020603050405020304" pitchFamily="18" charset="0"/>
            </a:endParaRPr>
          </a:p>
          <a:p>
            <a:pPr algn="just">
              <a:lnSpc>
                <a:spcPct val="12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79274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EDB487-CC9A-481D-AD52-E567A1EA0C09}"/>
              </a:ext>
            </a:extLst>
          </p:cNvPr>
          <p:cNvSpPr>
            <a:spLocks noGrp="1"/>
          </p:cNvSpPr>
          <p:nvPr>
            <p:ph type="title"/>
          </p:nvPr>
        </p:nvSpPr>
        <p:spPr/>
        <p:txBody>
          <a:bodyPr>
            <a:normAutofit/>
          </a:bodyPr>
          <a:lstStyle/>
          <a:p>
            <a:pPr algn="ctr">
              <a:lnSpc>
                <a:spcPct val="100000"/>
              </a:lnSpc>
            </a:pPr>
            <a:r>
              <a:rPr lang="en-US" sz="2400" b="1" dirty="0">
                <a:latin typeface="Times New Roman" panose="02020603050405020304" pitchFamily="18" charset="0"/>
                <a:cs typeface="Times New Roman" panose="02020603050405020304" pitchFamily="18" charset="0"/>
              </a:rPr>
              <a:t> CONTI………..</a:t>
            </a:r>
          </a:p>
        </p:txBody>
      </p:sp>
      <p:sp>
        <p:nvSpPr>
          <p:cNvPr id="3" name="Content Placeholder 2">
            <a:extLst>
              <a:ext uri="{FF2B5EF4-FFF2-40B4-BE49-F238E27FC236}">
                <a16:creationId xmlns:a16="http://schemas.microsoft.com/office/drawing/2014/main" xmlns="" id="{DB70B516-6EEA-4A75-8F1B-C4D2FC6A83FF}"/>
              </a:ext>
            </a:extLst>
          </p:cNvPr>
          <p:cNvSpPr>
            <a:spLocks noGrp="1"/>
          </p:cNvSpPr>
          <p:nvPr>
            <p:ph idx="1"/>
          </p:nvPr>
        </p:nvSpPr>
        <p:spPr>
          <a:xfrm>
            <a:off x="838200" y="1728788"/>
            <a:ext cx="10515600" cy="4351338"/>
          </a:xfrm>
        </p:spPr>
        <p:txBody>
          <a:bodyPr>
            <a:normAutofit/>
          </a:bodyPr>
          <a:lstStyle/>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Descent: </a:t>
            </a:r>
            <a:r>
              <a:rPr lang="en-US" sz="2000" dirty="0">
                <a:latin typeface="Times New Roman" panose="02020603050405020304" pitchFamily="18" charset="0"/>
                <a:cs typeface="Times New Roman" panose="02020603050405020304" pitchFamily="18" charset="0"/>
              </a:rPr>
              <a:t>It is a transmission across the generations. Children learn a language from the parents’ generation and after being influenced by their peers transmit it to the next generation. Two languages are genetically related if they descend from the same ancestor language. Italian and French both came from Latin belonging to Romance languages.</a:t>
            </a:r>
          </a:p>
          <a:p>
            <a:pPr algn="just">
              <a:lnSpc>
                <a:spcPct val="10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Having a large component of vocabulary from a certain origin is not sufficient to establish relatedness. Modern Persian in fact takes more of its vocabulary from Arabic than from its direct ancestor, proto-Indo-Iranian, but Persian remains a member of the Indo-Iranian family and is not considered related to Arabic.</a:t>
            </a:r>
          </a:p>
          <a:p>
            <a:pPr>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Different degrees of relatedness</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English is related both to German and Russian. Three languages share a common ancestor, Proto-  </a:t>
            </a:r>
          </a:p>
          <a:p>
            <a:pPr marL="0" indent="0">
              <a:buNone/>
            </a:pPr>
            <a:r>
              <a:rPr lang="en-US" sz="2000" dirty="0">
                <a:latin typeface="Times New Roman" panose="02020603050405020304" pitchFamily="18" charset="0"/>
                <a:cs typeface="Times New Roman" panose="02020603050405020304" pitchFamily="18" charset="0"/>
              </a:rPr>
              <a:t>    Indo-European. English and German also share a more recent common ancestor like Proto- </a:t>
            </a:r>
          </a:p>
          <a:p>
            <a:pPr marL="0" indent="0">
              <a:buNone/>
            </a:pPr>
            <a:r>
              <a:rPr lang="en-US" sz="2000" dirty="0">
                <a:latin typeface="Times New Roman" panose="02020603050405020304" pitchFamily="18" charset="0"/>
                <a:cs typeface="Times New Roman" panose="02020603050405020304" pitchFamily="18" charset="0"/>
              </a:rPr>
              <a:t>    Germanic.</a:t>
            </a:r>
          </a:p>
          <a:p>
            <a:pPr algn="just">
              <a:lnSpc>
                <a:spcPct val="100000"/>
              </a:lnSpc>
              <a:buFont typeface="Wingdings" panose="05000000000000000000" pitchFamily="2" charset="2"/>
              <a:buChar char="Ø"/>
            </a:pPr>
            <a:endParaRPr lang="en-US" sz="2000" dirty="0">
              <a:latin typeface="Times New Roman" panose="02020603050405020304" pitchFamily="18" charset="0"/>
              <a:cs typeface="Times New Roman" panose="02020603050405020304" pitchFamily="18" charset="0"/>
            </a:endParaRPr>
          </a:p>
          <a:p>
            <a:pPr algn="just">
              <a:lnSpc>
                <a:spcPct val="100000"/>
              </a:lnSpc>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51475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A38741-73B5-4BEF-A604-A590AE7E5F77}"/>
              </a:ext>
            </a:extLst>
          </p:cNvPr>
          <p:cNvSpPr>
            <a:spLocks noGrp="1"/>
          </p:cNvSpPr>
          <p:nvPr>
            <p:ph type="title"/>
          </p:nvPr>
        </p:nvSpPr>
        <p:spPr/>
        <p:txBody>
          <a:bodyPr>
            <a:normAutofit/>
          </a:bodyPr>
          <a:lstStyle/>
          <a:p>
            <a:pPr algn="ctr">
              <a:lnSpc>
                <a:spcPct val="100000"/>
              </a:lnSpc>
            </a:pPr>
            <a:r>
              <a:rPr lang="en-US" sz="2400" b="1" dirty="0">
                <a:latin typeface="Times New Roman" panose="02020603050405020304" pitchFamily="18" charset="0"/>
                <a:cs typeface="Times New Roman" panose="02020603050405020304" pitchFamily="18" charset="0"/>
              </a:rPr>
              <a:t>ORIGIN OF COMPARATIVE METHOD</a:t>
            </a:r>
          </a:p>
        </p:txBody>
      </p:sp>
      <p:sp>
        <p:nvSpPr>
          <p:cNvPr id="3" name="Content Placeholder 2">
            <a:extLst>
              <a:ext uri="{FF2B5EF4-FFF2-40B4-BE49-F238E27FC236}">
                <a16:creationId xmlns:a16="http://schemas.microsoft.com/office/drawing/2014/main" xmlns="" id="{647465DD-9406-46F5-B508-214D35286061}"/>
              </a:ext>
            </a:extLst>
          </p:cNvPr>
          <p:cNvSpPr>
            <a:spLocks noGrp="1"/>
          </p:cNvSpPr>
          <p:nvPr>
            <p:ph idx="1"/>
          </p:nvPr>
        </p:nvSpPr>
        <p:spPr>
          <a:xfrm>
            <a:off x="838200" y="1747110"/>
            <a:ext cx="10515600" cy="4351338"/>
          </a:xfrm>
        </p:spPr>
        <p:txBody>
          <a:bodyPr>
            <a:noAutofit/>
          </a:bodyPr>
          <a:lstStyle/>
          <a:p>
            <a:pPr marL="0" indent="0" algn="just">
              <a:lnSpc>
                <a:spcPct val="100000"/>
              </a:lnSpc>
              <a:buNone/>
            </a:pPr>
            <a:r>
              <a:rPr lang="en-US" sz="1800" dirty="0">
                <a:latin typeface="Times New Roman" panose="02020603050405020304" pitchFamily="18" charset="0"/>
                <a:cs typeface="Times New Roman" panose="02020603050405020304" pitchFamily="18" charset="0"/>
              </a:rPr>
              <a:t>In the first century BC </a:t>
            </a:r>
            <a:r>
              <a:rPr lang="en-US" sz="1800" b="1" dirty="0">
                <a:latin typeface="Times New Roman" panose="02020603050405020304" pitchFamily="18" charset="0"/>
                <a:cs typeface="Times New Roman" panose="02020603050405020304" pitchFamily="18" charset="0"/>
              </a:rPr>
              <a:t>Romans</a:t>
            </a:r>
            <a:r>
              <a:rPr lang="en-US" sz="1800" dirty="0">
                <a:latin typeface="Times New Roman" panose="02020603050405020304" pitchFamily="18" charset="0"/>
                <a:cs typeface="Times New Roman" panose="02020603050405020304" pitchFamily="18" charset="0"/>
              </a:rPr>
              <a:t> were aware of the similarities between Greek and Latin. In the 9</a:t>
            </a:r>
            <a:r>
              <a:rPr lang="en-US" sz="1800" baseline="30000" dirty="0">
                <a:latin typeface="Times New Roman" panose="02020603050405020304" pitchFamily="18" charset="0"/>
                <a:cs typeface="Times New Roman" panose="02020603050405020304" pitchFamily="18" charset="0"/>
              </a:rPr>
              <a:t>th</a:t>
            </a:r>
            <a:r>
              <a:rPr lang="en-US" sz="1800" dirty="0">
                <a:latin typeface="Times New Roman" panose="02020603050405020304" pitchFamily="18" charset="0"/>
                <a:cs typeface="Times New Roman" panose="02020603050405020304" pitchFamily="18" charset="0"/>
              </a:rPr>
              <a:t> or 10</a:t>
            </a:r>
            <a:r>
              <a:rPr lang="en-US" sz="1800" baseline="30000" dirty="0">
                <a:latin typeface="Times New Roman" panose="02020603050405020304" pitchFamily="18" charset="0"/>
                <a:cs typeface="Times New Roman" panose="02020603050405020304" pitchFamily="18" charset="0"/>
              </a:rPr>
              <a:t>th</a:t>
            </a:r>
            <a:r>
              <a:rPr lang="en-US" sz="1800" dirty="0">
                <a:latin typeface="Times New Roman" panose="02020603050405020304" pitchFamily="18" charset="0"/>
                <a:cs typeface="Times New Roman" panose="02020603050405020304" pitchFamily="18" charset="0"/>
              </a:rPr>
              <a:t> Century AD, </a:t>
            </a:r>
            <a:r>
              <a:rPr lang="en-US" sz="1800" b="1" dirty="0">
                <a:latin typeface="Times New Roman" panose="02020603050405020304" pitchFamily="18" charset="0"/>
                <a:cs typeface="Times New Roman" panose="02020603050405020304" pitchFamily="18" charset="0"/>
              </a:rPr>
              <a:t>Yehuda Ibn Quraysh</a:t>
            </a:r>
            <a:r>
              <a:rPr lang="en-US" sz="1800" dirty="0">
                <a:latin typeface="Times New Roman" panose="02020603050405020304" pitchFamily="18" charset="0"/>
                <a:cs typeface="Times New Roman" panose="02020603050405020304" pitchFamily="18" charset="0"/>
              </a:rPr>
              <a:t> compared the phonology and morphology of Hebrew, Aramaic, and Arabic. </a:t>
            </a:r>
            <a:r>
              <a:rPr lang="en-US" sz="1800" b="1" dirty="0">
                <a:latin typeface="Times New Roman" panose="02020603050405020304" pitchFamily="18" charset="0"/>
                <a:cs typeface="Times New Roman" panose="02020603050405020304" pitchFamily="18" charset="0"/>
              </a:rPr>
              <a:t>Marcus van Boxhorn</a:t>
            </a:r>
            <a:r>
              <a:rPr lang="en-US" sz="1800" dirty="0">
                <a:latin typeface="Times New Roman" panose="02020603050405020304" pitchFamily="18" charset="0"/>
                <a:cs typeface="Times New Roman" panose="02020603050405020304" pitchFamily="18" charset="0"/>
              </a:rPr>
              <a:t> proposed existence of an Indo-European Proto-language unrelated to Hebrew, but ancestral to Germanic, Greek, Romance, Persian, Sanskrit, Slavic, Celtic and Baltic languages. </a:t>
            </a:r>
            <a:r>
              <a:rPr lang="en-US" sz="1800" b="1" dirty="0">
                <a:latin typeface="Times New Roman" panose="02020603050405020304" pitchFamily="18" charset="0"/>
                <a:cs typeface="Times New Roman" panose="02020603050405020304" pitchFamily="18" charset="0"/>
              </a:rPr>
              <a:t>Lambert ten Kate</a:t>
            </a:r>
            <a:r>
              <a:rPr lang="en-US" sz="1800" dirty="0">
                <a:latin typeface="Times New Roman" panose="02020603050405020304" pitchFamily="18" charset="0"/>
                <a:cs typeface="Times New Roman" panose="02020603050405020304" pitchFamily="18" charset="0"/>
              </a:rPr>
              <a:t> formulated regularity of sound laws introducing the term root vowel. Similarity of grammar and lexicon was made by </a:t>
            </a:r>
            <a:r>
              <a:rPr lang="en-US" sz="1800" b="1" dirty="0">
                <a:latin typeface="Times New Roman" panose="02020603050405020304" pitchFamily="18" charset="0"/>
                <a:cs typeface="Times New Roman" panose="02020603050405020304" pitchFamily="18" charset="0"/>
              </a:rPr>
              <a:t>Hungarian Janos Sajnovics</a:t>
            </a:r>
            <a:r>
              <a:rPr lang="en-US" sz="1800" dirty="0">
                <a:latin typeface="Times New Roman" panose="02020603050405020304" pitchFamily="18" charset="0"/>
                <a:cs typeface="Times New Roman" panose="02020603050405020304" pitchFamily="18" charset="0"/>
              </a:rPr>
              <a:t> to demonstrate the relationship between Sami and Hungarian. As a matter of fact, no fixed set of steps to be followed in application of Comparative Method. </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But Lyle Campbell and Terry Crowley </a:t>
            </a:r>
            <a:r>
              <a:rPr lang="en-US" sz="1800" dirty="0">
                <a:latin typeface="Times New Roman" panose="02020603050405020304" pitchFamily="18" charset="0"/>
                <a:cs typeface="Times New Roman" panose="02020603050405020304" pitchFamily="18" charset="0"/>
              </a:rPr>
              <a:t>suggested some steps.</a:t>
            </a:r>
          </a:p>
          <a:p>
            <a:pPr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  Cognate lists.</a:t>
            </a:r>
          </a:p>
          <a:p>
            <a:pPr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  Sound correspondences from list of cognates.</a:t>
            </a:r>
          </a:p>
          <a:p>
            <a:pPr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  Sound changes in contexts.</a:t>
            </a:r>
          </a:p>
          <a:p>
            <a:pPr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  Reconstruct Proto-Phonemes.</a:t>
            </a:r>
          </a:p>
          <a:p>
            <a:pPr algn="just">
              <a:lnSpc>
                <a:spcPct val="100000"/>
              </a:lnSpc>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  Examining reconstructed system typologically.</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a:t>
            </a:r>
          </a:p>
          <a:p>
            <a:pPr algn="just">
              <a:lnSpc>
                <a:spcPct val="100000"/>
              </a:lnSpc>
            </a:pP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1693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2107A5-E5CE-430A-82F6-4470FFD59798}"/>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COMPARATIVE METHOD IN RESEARCH</a:t>
            </a:r>
          </a:p>
        </p:txBody>
      </p:sp>
      <p:sp>
        <p:nvSpPr>
          <p:cNvPr id="3" name="Content Placeholder 2">
            <a:extLst>
              <a:ext uri="{FF2B5EF4-FFF2-40B4-BE49-F238E27FC236}">
                <a16:creationId xmlns:a16="http://schemas.microsoft.com/office/drawing/2014/main" xmlns="" id="{6317A6A0-5627-4B79-A4FE-F2BBC0D0CBF2}"/>
              </a:ext>
            </a:extLst>
          </p:cNvPr>
          <p:cNvSpPr>
            <a:spLocks noGrp="1"/>
          </p:cNvSpPr>
          <p:nvPr>
            <p:ph idx="1"/>
          </p:nvPr>
        </p:nvSpPr>
        <p:spPr>
          <a:xfrm>
            <a:off x="1066800" y="1699083"/>
            <a:ext cx="10058400" cy="3931920"/>
          </a:xfrm>
        </p:spPr>
        <p:txBody>
          <a:bodyPr>
            <a:normAutofit/>
          </a:bodyPr>
          <a:lstStyle/>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Definition: </a:t>
            </a:r>
            <a:r>
              <a:rPr lang="en-US" sz="2000" dirty="0">
                <a:latin typeface="Times New Roman" panose="02020603050405020304" pitchFamily="18" charset="0"/>
                <a:cs typeface="Times New Roman" panose="02020603050405020304" pitchFamily="18" charset="0"/>
              </a:rPr>
              <a:t>Researcher attempts to fix the cause, or reason, for existing differences in the behavior or status of groups or individuals.</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Design: </a:t>
            </a:r>
            <a:r>
              <a:rPr lang="en-US" sz="2000" dirty="0">
                <a:latin typeface="Times New Roman" panose="02020603050405020304" pitchFamily="18" charset="0"/>
                <a:cs typeface="Times New Roman" panose="02020603050405020304" pitchFamily="18" charset="0"/>
              </a:rPr>
              <a:t>It involves selecting two groups differing on some variable of interest and comparing them on some dependent variable. The researcher selects comparison groups referred to as experimental group and controlled group. The group may differ in two ways: either one group possesses a characteristic that the other does not, or both groups have the characteristic but to differing degrees or amounts.</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Research Questions:</a:t>
            </a:r>
            <a:r>
              <a:rPr lang="en-US" sz="2000" dirty="0">
                <a:latin typeface="Times New Roman" panose="02020603050405020304" pitchFamily="18" charset="0"/>
                <a:cs typeface="Times New Roman" panose="02020603050405020304" pitchFamily="18" charset="0"/>
              </a:rPr>
              <a:t> Questions focused on independent variables that are organismic (age, sex, ethnicity), ability (intelligence, aptitude, ability), personality (anxiety, self esteem), family-related (income, family environment), and school-related (preschool attendance, type of school, size of school).</a:t>
            </a:r>
          </a:p>
        </p:txBody>
      </p:sp>
    </p:spTree>
    <p:extLst>
      <p:ext uri="{BB962C8B-B14F-4D97-AF65-F5344CB8AC3E}">
        <p14:creationId xmlns:p14="http://schemas.microsoft.com/office/powerpoint/2010/main" xmlns="" val="1679959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4251A0-8DF6-44A0-882A-88C725B0222D}"/>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 CONTI…………</a:t>
            </a:r>
          </a:p>
        </p:txBody>
      </p:sp>
      <p:sp>
        <p:nvSpPr>
          <p:cNvPr id="3" name="Content Placeholder 2">
            <a:extLst>
              <a:ext uri="{FF2B5EF4-FFF2-40B4-BE49-F238E27FC236}">
                <a16:creationId xmlns:a16="http://schemas.microsoft.com/office/drawing/2014/main" xmlns="" id="{DFCF3A04-E97D-408F-800B-5CCD48B2D8EF}"/>
              </a:ext>
            </a:extLst>
          </p:cNvPr>
          <p:cNvSpPr>
            <a:spLocks noGrp="1"/>
          </p:cNvSpPr>
          <p:nvPr>
            <p:ph idx="1"/>
          </p:nvPr>
        </p:nvSpPr>
        <p:spPr>
          <a:xfrm>
            <a:off x="1066800" y="1805408"/>
            <a:ext cx="10058400" cy="3931920"/>
          </a:xfrm>
        </p:spPr>
        <p:txBody>
          <a:bodyPr>
            <a:noAutofit/>
          </a:bodyPr>
          <a:lstStyle/>
          <a:p>
            <a:pPr algn="just">
              <a:lnSpc>
                <a:spcPct val="100000"/>
              </a:lnSpc>
              <a:buFont typeface="Wingdings" panose="05000000000000000000" pitchFamily="2" charset="2"/>
              <a:buChar char="Ø"/>
            </a:pPr>
            <a:r>
              <a:rPr lang="en-US" sz="1800" b="1" dirty="0">
                <a:latin typeface="Times New Roman" panose="02020603050405020304" pitchFamily="18" charset="0"/>
                <a:cs typeface="Times New Roman" panose="02020603050405020304" pitchFamily="18" charset="0"/>
              </a:rPr>
              <a:t> Characteristics: </a:t>
            </a:r>
            <a:r>
              <a:rPr lang="en-US" sz="1800" dirty="0">
                <a:latin typeface="Times New Roman" panose="02020603050405020304" pitchFamily="18" charset="0"/>
                <a:cs typeface="Times New Roman" panose="02020603050405020304" pitchFamily="18" charset="0"/>
              </a:rPr>
              <a:t>Established groups are already different on some variable and the researcher attempts  </a:t>
            </a:r>
          </a:p>
          <a:p>
            <a:pPr marL="0" indent="0" algn="just">
              <a:lnSpc>
                <a:spcPct val="100000"/>
              </a:lnSpc>
              <a:buNone/>
            </a:pPr>
            <a:r>
              <a:rPr lang="en-US"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to identify major factor led to this difference.</a:t>
            </a:r>
          </a:p>
          <a:p>
            <a:pPr algn="just">
              <a:lnSpc>
                <a:spcPct val="100000"/>
              </a:lnSpc>
              <a:buFont typeface="Wingdings" panose="05000000000000000000" pitchFamily="2" charset="2"/>
              <a:buChar char="Ø"/>
            </a:pPr>
            <a:r>
              <a:rPr lang="en-US" sz="1800" b="1" dirty="0">
                <a:latin typeface="Times New Roman" panose="02020603050405020304" pitchFamily="18" charset="0"/>
                <a:cs typeface="Times New Roman" panose="02020603050405020304" pitchFamily="18" charset="0"/>
              </a:rPr>
              <a:t> Steps:</a:t>
            </a:r>
          </a:p>
          <a:p>
            <a:pPr marL="457200" indent="-457200" algn="just">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Developing research questions.</a:t>
            </a:r>
          </a:p>
          <a:p>
            <a:pPr marL="457200" indent="-457200" algn="just">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Selecting  two groups differing on variable of interest experimental and control groups/comparison groups. Minimum sample size is </a:t>
            </a:r>
            <a:r>
              <a:rPr lang="en-US" sz="1800" b="1" dirty="0">
                <a:latin typeface="Times New Roman" panose="02020603050405020304" pitchFamily="18" charset="0"/>
                <a:cs typeface="Times New Roman" panose="02020603050405020304" pitchFamily="18" charset="0"/>
              </a:rPr>
              <a:t>15</a:t>
            </a:r>
            <a:r>
              <a:rPr lang="en-US" sz="1800" dirty="0">
                <a:latin typeface="Times New Roman" panose="02020603050405020304" pitchFamily="18" charset="0"/>
                <a:cs typeface="Times New Roman" panose="02020603050405020304" pitchFamily="18" charset="0"/>
              </a:rPr>
              <a:t> in each group better if more </a:t>
            </a:r>
            <a:r>
              <a:rPr lang="en-US" sz="1800" b="1" dirty="0">
                <a:latin typeface="Times New Roman" panose="02020603050405020304" pitchFamily="18" charset="0"/>
                <a:cs typeface="Times New Roman" panose="02020603050405020304" pitchFamily="18" charset="0"/>
              </a:rPr>
              <a:t>homogeneous.</a:t>
            </a:r>
          </a:p>
          <a:p>
            <a:pPr marL="457200" indent="-457200" algn="just">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Determine equality of groups by collecting information on a number of background variables.</a:t>
            </a:r>
          </a:p>
          <a:p>
            <a:pPr marL="457200" indent="-457200" algn="just">
              <a:lnSpc>
                <a:spcPct val="100000"/>
              </a:lnSpc>
              <a:buFont typeface="+mj-lt"/>
              <a:buAutoNum type="arabicPeriod"/>
            </a:pPr>
            <a:r>
              <a:rPr lang="en-US" dirty="0">
                <a:latin typeface="Times New Roman" panose="02020603050405020304" pitchFamily="18" charset="0"/>
                <a:cs typeface="Times New Roman" panose="02020603050405020304" pitchFamily="18" charset="0"/>
              </a:rPr>
              <a:t>Employing </a:t>
            </a:r>
            <a:r>
              <a:rPr lang="en-US" sz="1800" dirty="0">
                <a:latin typeface="Times New Roman" panose="02020603050405020304" pitchFamily="18" charset="0"/>
                <a:cs typeface="Times New Roman" panose="02020603050405020304" pitchFamily="18" charset="0"/>
              </a:rPr>
              <a:t>control procedures (matching, comparison of homogenous groups and subgroups, and analysis of covariance) to correct for identified inequalities between the groups.</a:t>
            </a:r>
          </a:p>
          <a:p>
            <a:pPr marL="457200" indent="-457200" algn="just">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Analysis and interpretation of data using descriptive statistics (mean and standard deviation), and inferential statistics (t test, analysis of variance, chi square, and analysis of covariance.</a:t>
            </a:r>
          </a:p>
          <a:p>
            <a:pPr algn="just">
              <a:lnSpc>
                <a:spcPct val="100000"/>
              </a:lnSpc>
              <a:buFont typeface="Wingdings" panose="05000000000000000000" pitchFamily="2" charset="2"/>
              <a:buChar char="Ø"/>
            </a:pP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813879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A787EF-6A1D-47A0-898F-FCAA472911FC}"/>
              </a:ext>
            </a:extLst>
          </p:cNvPr>
          <p:cNvSpPr>
            <a:spLocks noGrp="1"/>
          </p:cNvSpPr>
          <p:nvPr>
            <p:ph type="title"/>
          </p:nvPr>
        </p:nvSpPr>
        <p:spPr/>
        <p:txBody>
          <a:bodyPr>
            <a:normAutofit/>
          </a:bodyPr>
          <a:lstStyle/>
          <a:p>
            <a:pPr algn="ctr"/>
            <a:r>
              <a:rPr lang="en-US" sz="2400" b="1">
                <a:latin typeface="Times New Roman" panose="02020603050405020304" pitchFamily="18" charset="0"/>
                <a:cs typeface="Times New Roman" panose="02020603050405020304" pitchFamily="18" charset="0"/>
              </a:rPr>
              <a:t> CONTI…………..</a:t>
            </a:r>
            <a:endParaRPr lang="en-US" sz="2400" dirty="0"/>
          </a:p>
        </p:txBody>
      </p:sp>
      <p:sp>
        <p:nvSpPr>
          <p:cNvPr id="3" name="Content Placeholder 2">
            <a:extLst>
              <a:ext uri="{FF2B5EF4-FFF2-40B4-BE49-F238E27FC236}">
                <a16:creationId xmlns:a16="http://schemas.microsoft.com/office/drawing/2014/main" xmlns="" id="{08569FF7-5FEC-41D0-BCDF-6EFD06621D13}"/>
              </a:ext>
            </a:extLst>
          </p:cNvPr>
          <p:cNvSpPr>
            <a:spLocks noGrp="1"/>
          </p:cNvSpPr>
          <p:nvPr>
            <p:ph idx="1"/>
          </p:nvPr>
        </p:nvSpPr>
        <p:spPr>
          <a:xfrm>
            <a:off x="1066800" y="1816041"/>
            <a:ext cx="10058400" cy="3931920"/>
          </a:xfrm>
        </p:spPr>
        <p:txBody>
          <a:bodyPr>
            <a:normAutofit/>
          </a:bodyPr>
          <a:lstStyle/>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Potential Challenges: </a:t>
            </a:r>
            <a:r>
              <a:rPr lang="en-US" sz="2000" dirty="0">
                <a:latin typeface="Times New Roman" panose="02020603050405020304" pitchFamily="18" charset="0"/>
                <a:cs typeface="Times New Roman" panose="02020603050405020304" pitchFamily="18" charset="0"/>
              </a:rPr>
              <a:t>Because the groups being studied are already formed at the start of the study, the researcher has limited control over the study and extreme caution must be applied in interpreting results.</a:t>
            </a:r>
          </a:p>
          <a:p>
            <a:pPr algn="just">
              <a:lnSpc>
                <a:spcPct val="10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An apparent cause-effect relationship may not be as it appears, only a relation is established.</a:t>
            </a:r>
          </a:p>
          <a:p>
            <a:pPr algn="just">
              <a:lnSpc>
                <a:spcPct val="10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Lack of randomization, manipulation, and control are all sources of weakness in Comparative Research.</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Example (Topic): What differences exist between full-day kindergarten and half-day kindergarten students in the English and reading abilities as they progress through elementary school?</a:t>
            </a:r>
          </a:p>
        </p:txBody>
      </p:sp>
    </p:spTree>
    <p:extLst>
      <p:ext uri="{BB962C8B-B14F-4D97-AF65-F5344CB8AC3E}">
        <p14:creationId xmlns:p14="http://schemas.microsoft.com/office/powerpoint/2010/main" xmlns="" val="1855021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DDEC09-E52A-4E34-B95F-7BD2C8B9E829}"/>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PURPOSE OF COMPARATIVE METHOD</a:t>
            </a:r>
          </a:p>
        </p:txBody>
      </p:sp>
      <p:sp>
        <p:nvSpPr>
          <p:cNvPr id="3" name="Content Placeholder 2">
            <a:extLst>
              <a:ext uri="{FF2B5EF4-FFF2-40B4-BE49-F238E27FC236}">
                <a16:creationId xmlns:a16="http://schemas.microsoft.com/office/drawing/2014/main" xmlns="" id="{7688C85C-6AB2-4850-9CF4-541895C60131}"/>
              </a:ext>
            </a:extLst>
          </p:cNvPr>
          <p:cNvSpPr>
            <a:spLocks noGrp="1"/>
          </p:cNvSpPr>
          <p:nvPr>
            <p:ph idx="1"/>
          </p:nvPr>
        </p:nvSpPr>
        <p:spPr>
          <a:xfrm>
            <a:off x="1066800" y="1837306"/>
            <a:ext cx="10058400" cy="3931920"/>
          </a:xfrm>
        </p:spPr>
        <p:txBody>
          <a:bodyPr>
            <a:noAutofit/>
          </a:bodyPr>
          <a:lstStyle/>
          <a:p>
            <a:pPr marL="0" indent="0" algn="just">
              <a:buNone/>
            </a:pPr>
            <a:r>
              <a:rPr lang="en-US" sz="2000" dirty="0">
                <a:latin typeface="Times New Roman" panose="02020603050405020304" pitchFamily="18" charset="0"/>
                <a:cs typeface="Times New Roman" panose="02020603050405020304" pitchFamily="18" charset="0"/>
              </a:rPr>
              <a:t>The purpose of Comparative Method is to unfold conditions that already exist. It attempts to determine reasons, or causes, for the existing condition. It is sometimes labelled as </a:t>
            </a:r>
            <a:r>
              <a:rPr lang="en-US" sz="2000" b="1" dirty="0">
                <a:latin typeface="Times New Roman" panose="02020603050405020304" pitchFamily="18" charset="0"/>
                <a:cs typeface="Times New Roman" panose="02020603050405020304" pitchFamily="18" charset="0"/>
              </a:rPr>
              <a:t>ex post facto</a:t>
            </a:r>
            <a:r>
              <a:rPr lang="en-US" sz="2000" dirty="0">
                <a:latin typeface="Times New Roman" panose="02020603050405020304" pitchFamily="18" charset="0"/>
                <a:cs typeface="Times New Roman" panose="02020603050405020304" pitchFamily="18" charset="0"/>
              </a:rPr>
              <a:t>, which in Latin for </a:t>
            </a:r>
            <a:r>
              <a:rPr lang="en-US" sz="2000" b="1" dirty="0">
                <a:latin typeface="Times New Roman" panose="02020603050405020304" pitchFamily="18" charset="0"/>
                <a:cs typeface="Times New Roman" panose="02020603050405020304" pitchFamily="18" charset="0"/>
              </a:rPr>
              <a:t>“after the fact”</a:t>
            </a:r>
            <a:r>
              <a:rPr lang="en-US" sz="2000" dirty="0">
                <a:latin typeface="Times New Roman" panose="02020603050405020304" pitchFamily="18" charset="0"/>
                <a:cs typeface="Times New Roman" panose="02020603050405020304" pitchFamily="18" charset="0"/>
              </a:rPr>
              <a:t> because both the effect and the alleged cause have already occurred and must be studied in retrospect.</a:t>
            </a:r>
          </a:p>
          <a:p>
            <a:pPr marL="0" indent="0" algn="just">
              <a:buNone/>
            </a:pPr>
            <a:r>
              <a:rPr lang="en-US" sz="2000" b="1" dirty="0">
                <a:latin typeface="Times New Roman" panose="02020603050405020304" pitchFamily="18" charset="0"/>
                <a:cs typeface="Times New Roman" panose="02020603050405020304" pitchFamily="18" charset="0"/>
              </a:rPr>
              <a:t>Example No.1:</a:t>
            </a:r>
            <a:r>
              <a:rPr lang="en-US" sz="2000" dirty="0">
                <a:latin typeface="Times New Roman" panose="02020603050405020304" pitchFamily="18" charset="0"/>
                <a:cs typeface="Times New Roman" panose="02020603050405020304" pitchFamily="18" charset="0"/>
              </a:rPr>
              <a:t> </a:t>
            </a:r>
          </a:p>
          <a:p>
            <a:pPr marL="0" indent="0" algn="just">
              <a:buNone/>
            </a:pPr>
            <a:r>
              <a:rPr lang="en-US" sz="2000" dirty="0">
                <a:latin typeface="Times New Roman" panose="02020603050405020304" pitchFamily="18" charset="0"/>
                <a:cs typeface="Times New Roman" panose="02020603050405020304" pitchFamily="18" charset="0"/>
              </a:rPr>
              <a:t>Participation in preschool education is the major factor contributing to differences in social adjustment of first graders.</a:t>
            </a:r>
          </a:p>
          <a:p>
            <a:pPr marL="0" indent="0" algn="just">
              <a:buNone/>
            </a:pPr>
            <a:r>
              <a:rPr lang="en-US" sz="2000" b="1" dirty="0">
                <a:latin typeface="Times New Roman" panose="02020603050405020304" pitchFamily="18" charset="0"/>
                <a:cs typeface="Times New Roman" panose="02020603050405020304" pitchFamily="18" charset="0"/>
              </a:rPr>
              <a:t>Example No.2:</a:t>
            </a:r>
          </a:p>
          <a:p>
            <a:pPr marL="0" indent="0" algn="just">
              <a:buNone/>
            </a:pPr>
            <a:r>
              <a:rPr lang="en-US" sz="2000" b="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Effect of failure to be promoted to the seventh grade on the self-concept of children.</a:t>
            </a:r>
          </a:p>
          <a:p>
            <a:pPr marL="0" indent="0" algn="just">
              <a:buNone/>
            </a:pPr>
            <a:r>
              <a:rPr lang="en-US" sz="2000" b="1" dirty="0">
                <a:latin typeface="Times New Roman" panose="02020603050405020304" pitchFamily="18" charset="0"/>
                <a:cs typeface="Times New Roman" panose="02020603050405020304" pitchFamily="18" charset="0"/>
              </a:rPr>
              <a:t>Retrospective Causal-Comparative Research: </a:t>
            </a:r>
            <a:r>
              <a:rPr lang="en-US" sz="2000" dirty="0">
                <a:latin typeface="Times New Roman" panose="02020603050405020304" pitchFamily="18" charset="0"/>
                <a:cs typeface="Times New Roman" panose="02020603050405020304" pitchFamily="18" charset="0"/>
              </a:rPr>
              <a:t>Starting with effects and investigating causes.</a:t>
            </a:r>
          </a:p>
          <a:p>
            <a:pPr marL="0" indent="0" algn="just">
              <a:buNone/>
            </a:pPr>
            <a:r>
              <a:rPr lang="en-US" sz="2000" b="1" dirty="0">
                <a:latin typeface="Times New Roman" panose="02020603050405020304" pitchFamily="18" charset="0"/>
                <a:cs typeface="Times New Roman" panose="02020603050405020304" pitchFamily="18" charset="0"/>
              </a:rPr>
              <a:t>Prospective Causal-Comparative Research: </a:t>
            </a:r>
            <a:r>
              <a:rPr lang="en-US" sz="2000" dirty="0">
                <a:latin typeface="Times New Roman" panose="02020603050405020304" pitchFamily="18" charset="0"/>
                <a:cs typeface="Times New Roman" panose="02020603050405020304" pitchFamily="18" charset="0"/>
              </a:rPr>
              <a:t>Starting with causes and investigate effects.</a:t>
            </a:r>
          </a:p>
        </p:txBody>
      </p:sp>
    </p:spTree>
    <p:extLst>
      <p:ext uri="{BB962C8B-B14F-4D97-AF65-F5344CB8AC3E}">
        <p14:creationId xmlns:p14="http://schemas.microsoft.com/office/powerpoint/2010/main" xmlns="" val="240249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0D874A-7FD1-45B4-8C44-001B060B3D39}"/>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DESIGN &amp; PROCEDURE IN COMPARTIVE METHOD</a:t>
            </a:r>
          </a:p>
        </p:txBody>
      </p:sp>
      <p:sp>
        <p:nvSpPr>
          <p:cNvPr id="3" name="Content Placeholder 2">
            <a:extLst>
              <a:ext uri="{FF2B5EF4-FFF2-40B4-BE49-F238E27FC236}">
                <a16:creationId xmlns:a16="http://schemas.microsoft.com/office/drawing/2014/main" xmlns="" id="{202CC55C-61A7-4A1A-BFEA-FA37CD99DD7D}"/>
              </a:ext>
            </a:extLst>
          </p:cNvPr>
          <p:cNvSpPr>
            <a:spLocks noGrp="1"/>
          </p:cNvSpPr>
          <p:nvPr>
            <p:ph idx="1"/>
          </p:nvPr>
        </p:nvSpPr>
        <p:spPr>
          <a:xfrm>
            <a:off x="1066800" y="1730980"/>
            <a:ext cx="10058400" cy="3931920"/>
          </a:xfrm>
        </p:spPr>
        <p:txBody>
          <a:bodyPr>
            <a:normAutofit/>
          </a:bodyPr>
          <a:lstStyle/>
          <a:p>
            <a:pPr marL="0" indent="0" algn="just">
              <a:buNone/>
            </a:pPr>
            <a:r>
              <a:rPr lang="en-US" sz="2400" dirty="0">
                <a:latin typeface="Times New Roman" panose="02020603050405020304" pitchFamily="18" charset="0"/>
                <a:cs typeface="Times New Roman" panose="02020603050405020304" pitchFamily="18" charset="0"/>
              </a:rPr>
              <a:t>Comparative design involves selecting two groups differing on some variable </a:t>
            </a:r>
            <a:r>
              <a:rPr lang="en-US" sz="2400">
                <a:latin typeface="Times New Roman" panose="02020603050405020304" pitchFamily="18" charset="0"/>
                <a:cs typeface="Times New Roman" panose="02020603050405020304" pitchFamily="18" charset="0"/>
              </a:rPr>
              <a:t>of interest by </a:t>
            </a:r>
            <a:r>
              <a:rPr lang="en-US" sz="2400" dirty="0">
                <a:latin typeface="Times New Roman" panose="02020603050405020304" pitchFamily="18" charset="0"/>
                <a:cs typeface="Times New Roman" panose="02020603050405020304" pitchFamily="18" charset="0"/>
              </a:rPr>
              <a:t>comparing them on some dependent variable. Two groups of participants are sometimes referred to as experimental and control groups but should more accurately be referred to as comparison groups.</a:t>
            </a:r>
          </a:p>
          <a:p>
            <a:pPr marL="0" indent="0" algn="just">
              <a:buNone/>
            </a:pPr>
            <a:r>
              <a:rPr lang="en-US" sz="2400" b="1" dirty="0">
                <a:latin typeface="Times New Roman" panose="02020603050405020304" pitchFamily="18" charset="0"/>
                <a:cs typeface="Times New Roman" panose="02020603050405020304" pitchFamily="18" charset="0"/>
              </a:rPr>
              <a:t>Two ways of difference: </a:t>
            </a:r>
            <a:r>
              <a:rPr lang="en-US" sz="2400" dirty="0">
                <a:latin typeface="Times New Roman" panose="02020603050405020304" pitchFamily="18" charset="0"/>
                <a:cs typeface="Times New Roman" panose="02020603050405020304" pitchFamily="18" charset="0"/>
              </a:rPr>
              <a:t>Either one group possesses a characteristic that the other does not, or both groups have the characteristic but to differing degrees. For example, one group composed of children with brain injuries and the other composed of children without brain injuries. Another example is comparison of two groups, one composed of individuals with strong self-concepts and the other composed of individuals with weak self-concepts.</a:t>
            </a:r>
          </a:p>
        </p:txBody>
      </p:sp>
    </p:spTree>
    <p:extLst>
      <p:ext uri="{BB962C8B-B14F-4D97-AF65-F5344CB8AC3E}">
        <p14:creationId xmlns:p14="http://schemas.microsoft.com/office/powerpoint/2010/main" xmlns="" val="2500094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A55905-B189-4745-9DB8-A6B5272D458C}"/>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THREE CONTROL TECHNIQUES IN COMPARATIVE METHOD</a:t>
            </a:r>
          </a:p>
        </p:txBody>
      </p:sp>
      <p:sp>
        <p:nvSpPr>
          <p:cNvPr id="3" name="Content Placeholder 2">
            <a:extLst>
              <a:ext uri="{FF2B5EF4-FFF2-40B4-BE49-F238E27FC236}">
                <a16:creationId xmlns:a16="http://schemas.microsoft.com/office/drawing/2014/main" xmlns="" id="{7119707A-4E0B-4498-90F3-C0C78D0F530D}"/>
              </a:ext>
            </a:extLst>
          </p:cNvPr>
          <p:cNvSpPr>
            <a:spLocks noGrp="1"/>
          </p:cNvSpPr>
          <p:nvPr>
            <p:ph idx="1"/>
          </p:nvPr>
        </p:nvSpPr>
        <p:spPr>
          <a:xfrm>
            <a:off x="1066800" y="1614023"/>
            <a:ext cx="10058400" cy="3931920"/>
          </a:xfrm>
        </p:spPr>
        <p:txBody>
          <a:bodyPr>
            <a:noAutofit/>
          </a:bodyPr>
          <a:lstStyle/>
          <a:p>
            <a:pPr marL="0" indent="0" algn="just">
              <a:lnSpc>
                <a:spcPct val="110000"/>
              </a:lnSpc>
              <a:buNone/>
            </a:pPr>
            <a:r>
              <a:rPr lang="en-US" sz="2000" b="1" dirty="0">
                <a:latin typeface="Times New Roman" panose="02020603050405020304" pitchFamily="18" charset="0"/>
                <a:cs typeface="Times New Roman" panose="02020603050405020304" pitchFamily="18" charset="0"/>
              </a:rPr>
              <a:t>Matching:</a:t>
            </a:r>
            <a:r>
              <a:rPr lang="en-US" sz="2000" dirty="0">
                <a:latin typeface="Times New Roman" panose="02020603050405020304" pitchFamily="18" charset="0"/>
                <a:cs typeface="Times New Roman" panose="02020603050405020304" pitchFamily="18" charset="0"/>
              </a:rPr>
              <a:t> This is a process of equating groups on one or more variables. For example, if a researcher matched participants in each group on IQ, a participant in one group with an IQ of 140 would be matched with a participant with an IQ at or near 140 in other group.</a:t>
            </a:r>
          </a:p>
          <a:p>
            <a:pPr marL="0" indent="0" algn="just">
              <a:lnSpc>
                <a:spcPct val="110000"/>
              </a:lnSpc>
              <a:buNone/>
            </a:pPr>
            <a:r>
              <a:rPr lang="en-US" sz="2000" b="1" dirty="0">
                <a:latin typeface="Times New Roman" panose="02020603050405020304" pitchFamily="18" charset="0"/>
                <a:cs typeface="Times New Roman" panose="02020603050405020304" pitchFamily="18" charset="0"/>
              </a:rPr>
              <a:t>Comparing homogeneous groups or sub-groups: </a:t>
            </a:r>
            <a:r>
              <a:rPr lang="en-US" sz="2000" dirty="0">
                <a:latin typeface="Times New Roman" panose="02020603050405020304" pitchFamily="18" charset="0"/>
                <a:cs typeface="Times New Roman" panose="02020603050405020304" pitchFamily="18" charset="0"/>
              </a:rPr>
              <a:t>It is a way to control extraneous variable by comparing groups that are homogeneous. Another satisfactory approach is to form subgroups within each group. For example, each group may be divided into subgroups based on IQ: high 116 and above, average, 85 to115 and low, 84 and below.</a:t>
            </a:r>
          </a:p>
          <a:p>
            <a:pPr marL="0" indent="0" algn="just">
              <a:lnSpc>
                <a:spcPct val="110000"/>
              </a:lnSpc>
              <a:buNone/>
            </a:pPr>
            <a:r>
              <a:rPr lang="en-US" sz="2000" b="1" dirty="0">
                <a:latin typeface="Times New Roman" panose="02020603050405020304" pitchFamily="18" charset="0"/>
                <a:cs typeface="Times New Roman" panose="02020603050405020304" pitchFamily="18" charset="0"/>
              </a:rPr>
              <a:t>Analysis of Covariance: </a:t>
            </a:r>
            <a:r>
              <a:rPr lang="en-US" sz="2000" dirty="0">
                <a:latin typeface="Times New Roman" panose="02020603050405020304" pitchFamily="18" charset="0"/>
                <a:cs typeface="Times New Roman" panose="02020603050405020304" pitchFamily="18" charset="0"/>
              </a:rPr>
              <a:t>It adjusts scores on a dependent variable for initial differences on some other variable related to performance on the dependent variable. For example, if it is planned a study to compare two methods, X and Y of teaching grade 10</a:t>
            </a:r>
            <a:r>
              <a:rPr lang="en-US" sz="2000" baseline="30000" dirty="0">
                <a:latin typeface="Times New Roman" panose="02020603050405020304" pitchFamily="18" charset="0"/>
                <a:cs typeface="Times New Roman" panose="02020603050405020304" pitchFamily="18" charset="0"/>
              </a:rPr>
              <a:t>th</a:t>
            </a:r>
            <a:r>
              <a:rPr lang="en-US" sz="2000" dirty="0">
                <a:latin typeface="Times New Roman" panose="02020603050405020304" pitchFamily="18" charset="0"/>
                <a:cs typeface="Times New Roman" panose="02020603050405020304" pitchFamily="18" charset="0"/>
              </a:rPr>
              <a:t>  to solve language problems. We can find the group to be taught by method Y scored much higher than the group to be taught by method Y.</a:t>
            </a:r>
          </a:p>
        </p:txBody>
      </p:sp>
    </p:spTree>
    <p:extLst>
      <p:ext uri="{BB962C8B-B14F-4D97-AF65-F5344CB8AC3E}">
        <p14:creationId xmlns:p14="http://schemas.microsoft.com/office/powerpoint/2010/main" xmlns="" val="3851745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A8141D-5F0C-4F8A-BBDD-70FF069A0807}"/>
              </a:ext>
            </a:extLst>
          </p:cNvPr>
          <p:cNvSpPr>
            <a:spLocks noGrp="1"/>
          </p:cNvSpPr>
          <p:nvPr>
            <p:ph type="title"/>
          </p:nvPr>
        </p:nvSpPr>
        <p:spPr/>
        <p:txBody>
          <a:bodyPr>
            <a:normAutofit/>
          </a:bodyPr>
          <a:lstStyle/>
          <a:p>
            <a:pPr algn="ctr">
              <a:lnSpc>
                <a:spcPct val="100000"/>
              </a:lnSpc>
            </a:pPr>
            <a:r>
              <a:rPr lang="en-US" sz="2400" b="1" dirty="0">
                <a:latin typeface="Times New Roman" panose="02020603050405020304" pitchFamily="18" charset="0"/>
                <a:cs typeface="Times New Roman" panose="02020603050405020304" pitchFamily="18" charset="0"/>
              </a:rPr>
              <a:t>DATA ANALYSIS &amp; INTERPRETAION IN COMPARATIVE METHOD</a:t>
            </a:r>
          </a:p>
        </p:txBody>
      </p:sp>
      <p:sp>
        <p:nvSpPr>
          <p:cNvPr id="3" name="Content Placeholder 2">
            <a:extLst>
              <a:ext uri="{FF2B5EF4-FFF2-40B4-BE49-F238E27FC236}">
                <a16:creationId xmlns:a16="http://schemas.microsoft.com/office/drawing/2014/main" xmlns="" id="{B5F1E6F3-8BB6-40FB-83FC-7608E2C10AA2}"/>
              </a:ext>
            </a:extLst>
          </p:cNvPr>
          <p:cNvSpPr>
            <a:spLocks noGrp="1"/>
          </p:cNvSpPr>
          <p:nvPr>
            <p:ph idx="1"/>
          </p:nvPr>
        </p:nvSpPr>
        <p:spPr>
          <a:xfrm>
            <a:off x="1066800" y="1805408"/>
            <a:ext cx="10058400" cy="3931920"/>
          </a:xfrm>
        </p:spPr>
        <p:txBody>
          <a:bodyPr>
            <a:normAutofit/>
          </a:bodyPr>
          <a:lstStyle/>
          <a:p>
            <a:pPr marL="0" indent="0" algn="just">
              <a:buNone/>
            </a:pPr>
            <a:r>
              <a:rPr lang="en-US" dirty="0">
                <a:latin typeface="Times New Roman" panose="02020603050405020304" pitchFamily="18" charset="0"/>
                <a:cs typeface="Times New Roman" panose="02020603050405020304" pitchFamily="18" charset="0"/>
              </a:rPr>
              <a:t>  Analysis of data in comparative studies involves a variety of descriptive and inferential statistics.</a:t>
            </a: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Descriptive statistics</a:t>
            </a: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Mean: </a:t>
            </a:r>
            <a:r>
              <a:rPr lang="en-US" dirty="0">
                <a:latin typeface="Times New Roman" panose="02020603050405020304" pitchFamily="18" charset="0"/>
                <a:cs typeface="Times New Roman" panose="02020603050405020304" pitchFamily="18" charset="0"/>
              </a:rPr>
              <a:t>It indicates average performance of a group.</a:t>
            </a: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Standard Deviation: </a:t>
            </a:r>
            <a:r>
              <a:rPr lang="en-US" dirty="0">
                <a:latin typeface="Times New Roman" panose="02020603050405020304" pitchFamily="18" charset="0"/>
                <a:cs typeface="Times New Roman" panose="02020603050405020304" pitchFamily="18" charset="0"/>
              </a:rPr>
              <a:t>It indicates the spread of a test of scores around the mean. Either scores are relatively close together and clustered around the mean or widely spread out around the mean.</a:t>
            </a: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Inferential statistics</a:t>
            </a: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T Test:</a:t>
            </a:r>
            <a:r>
              <a:rPr lang="en-US" dirty="0">
                <a:latin typeface="Times New Roman" panose="02020603050405020304" pitchFamily="18" charset="0"/>
                <a:cs typeface="Times New Roman" panose="02020603050405020304" pitchFamily="18" charset="0"/>
              </a:rPr>
              <a:t> It is employed to determine either scores of two groups are significantly different from one another.</a:t>
            </a: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Analysis of Variance:</a:t>
            </a:r>
            <a:r>
              <a:rPr lang="en-US" dirty="0">
                <a:latin typeface="Times New Roman" panose="02020603050405020304" pitchFamily="18" charset="0"/>
                <a:cs typeface="Times New Roman" panose="02020603050405020304" pitchFamily="18" charset="0"/>
              </a:rPr>
              <a:t> It is used to test for significant differences among scores for three or more groups.</a:t>
            </a:r>
            <a:endParaRPr lang="en-US" b="1"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Chi Square:</a:t>
            </a:r>
            <a:r>
              <a:rPr lang="en-US" dirty="0">
                <a:latin typeface="Times New Roman" panose="02020603050405020304" pitchFamily="18" charset="0"/>
                <a:cs typeface="Times New Roman" panose="02020603050405020304" pitchFamily="18" charset="0"/>
              </a:rPr>
              <a:t> It is used to compare group frequencies, if an event occurs more frequently in one group than another.</a:t>
            </a:r>
          </a:p>
        </p:txBody>
      </p:sp>
    </p:spTree>
    <p:extLst>
      <p:ext uri="{BB962C8B-B14F-4D97-AF65-F5344CB8AC3E}">
        <p14:creationId xmlns:p14="http://schemas.microsoft.com/office/powerpoint/2010/main" xmlns="" val="339620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7CBC14-F50E-4DE8-AA7F-00ED7013FC1F}"/>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WORK CITED</a:t>
            </a:r>
          </a:p>
        </p:txBody>
      </p:sp>
      <p:sp>
        <p:nvSpPr>
          <p:cNvPr id="3" name="Content Placeholder 2">
            <a:extLst>
              <a:ext uri="{FF2B5EF4-FFF2-40B4-BE49-F238E27FC236}">
                <a16:creationId xmlns:a16="http://schemas.microsoft.com/office/drawing/2014/main" xmlns="" id="{0C74CEE0-B502-4F83-9E14-030625567A92}"/>
              </a:ext>
            </a:extLst>
          </p:cNvPr>
          <p:cNvSpPr>
            <a:spLocks noGrp="1"/>
          </p:cNvSpPr>
          <p:nvPr>
            <p:ph idx="1"/>
          </p:nvPr>
        </p:nvSpPr>
        <p:spPr>
          <a:xfrm>
            <a:off x="1066800" y="1752246"/>
            <a:ext cx="10058400" cy="3931920"/>
          </a:xfrm>
        </p:spPr>
        <p:txBody>
          <a:bodyPr>
            <a:normAutofit/>
          </a:bodyPr>
          <a:lstStyle/>
          <a:p>
            <a:pPr marL="342900" indent="-342900" algn="just">
              <a:lnSpc>
                <a:spcPct val="200000"/>
              </a:lnSpc>
              <a:buAutoNum type="arabicPeriod"/>
            </a:pPr>
            <a:r>
              <a:rPr lang="en-US" sz="2000" b="1" dirty="0">
                <a:latin typeface="Times New Roman" panose="02020603050405020304" pitchFamily="18" charset="0"/>
                <a:cs typeface="Times New Roman" panose="02020603050405020304" pitchFamily="18" charset="0"/>
              </a:rPr>
              <a:t>Educational Research by L.R. GAY</a:t>
            </a:r>
          </a:p>
          <a:p>
            <a:pPr marL="342900" indent="-342900" algn="just">
              <a:lnSpc>
                <a:spcPct val="200000"/>
              </a:lnSpc>
              <a:buAutoNum type="arabicPeriod"/>
            </a:pPr>
            <a:r>
              <a:rPr lang="en-US" sz="2000" b="1" dirty="0">
                <a:latin typeface="Times New Roman" panose="02020603050405020304" pitchFamily="18" charset="0"/>
                <a:cs typeface="Times New Roman" panose="02020603050405020304" pitchFamily="18" charset="0"/>
              </a:rPr>
              <a:t>World Englishes by Andy Kirkpatrick</a:t>
            </a:r>
          </a:p>
          <a:p>
            <a:pPr marL="342900" indent="-342900" algn="just">
              <a:lnSpc>
                <a:spcPct val="200000"/>
              </a:lnSpc>
              <a:buAutoNum type="arabicPeriod"/>
            </a:pPr>
            <a:r>
              <a:rPr lang="en-US" sz="2000" b="1" dirty="0">
                <a:latin typeface="Times New Roman" panose="02020603050405020304" pitchFamily="18" charset="0"/>
                <a:cs typeface="Times New Roman" panose="02020603050405020304" pitchFamily="18" charset="0"/>
              </a:rPr>
              <a:t>What is Linguistics by David Crystal</a:t>
            </a:r>
          </a:p>
          <a:p>
            <a:pPr marL="342900" indent="-342900" algn="just">
              <a:lnSpc>
                <a:spcPct val="200000"/>
              </a:lnSpc>
              <a:buAutoNum type="arabicPeriod"/>
            </a:pPr>
            <a:r>
              <a:rPr lang="en-US" sz="2000" b="1" dirty="0">
                <a:latin typeface="Times New Roman" panose="02020603050405020304" pitchFamily="18" charset="0"/>
                <a:cs typeface="Times New Roman" panose="02020603050405020304" pitchFamily="18" charset="0"/>
              </a:rPr>
              <a:t>Applied Linguistics by GUY Cook</a:t>
            </a:r>
          </a:p>
          <a:p>
            <a:pPr marL="342900" indent="-342900" algn="just">
              <a:lnSpc>
                <a:spcPct val="200000"/>
              </a:lnSpc>
              <a:buAutoNum type="arabicPeriod"/>
            </a:pPr>
            <a:r>
              <a:rPr lang="en-US" sz="2000" b="1" dirty="0">
                <a:latin typeface="Times New Roman" panose="02020603050405020304" pitchFamily="18" charset="0"/>
                <a:cs typeface="Times New Roman" panose="02020603050405020304" pitchFamily="18" charset="0"/>
              </a:rPr>
              <a:t>The Good Research Guide by Martvn Denscombe</a:t>
            </a:r>
          </a:p>
        </p:txBody>
      </p:sp>
    </p:spTree>
    <p:extLst>
      <p:ext uri="{BB962C8B-B14F-4D97-AF65-F5344CB8AC3E}">
        <p14:creationId xmlns:p14="http://schemas.microsoft.com/office/powerpoint/2010/main" xmlns="" val="1208976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	CONDITIONS OF COMPARATIVE LINGUISTICS (CL)</a:t>
            </a:r>
          </a:p>
        </p:txBody>
      </p:sp>
      <p:sp>
        <p:nvSpPr>
          <p:cNvPr id="3" name="Content Placeholder 2"/>
          <p:cNvSpPr>
            <a:spLocks noGrp="1"/>
          </p:cNvSpPr>
          <p:nvPr>
            <p:ph idx="1"/>
          </p:nvPr>
        </p:nvSpPr>
        <p:spPr>
          <a:xfrm>
            <a:off x="1066800" y="1817370"/>
            <a:ext cx="10058400" cy="3931920"/>
          </a:xfrm>
        </p:spPr>
        <p:txBody>
          <a:bodyPr>
            <a:normAutofit fontScale="92500" lnSpcReduction="20000"/>
          </a:bodyPr>
          <a:lstStyle/>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There are three principles which are used in order to compare two or more languages.</a:t>
            </a:r>
            <a:r>
              <a:rPr lang="en-US" sz="2000" dirty="0">
                <a:latin typeface="Times New Roman" panose="02020603050405020304" pitchFamily="18" charset="0"/>
                <a:cs typeface="Times New Roman" panose="02020603050405020304" pitchFamily="18" charset="0"/>
              </a:rPr>
              <a:t> </a:t>
            </a:r>
          </a:p>
          <a:p>
            <a:pPr marL="0" indent="0" algn="just">
              <a:lnSpc>
                <a:spcPct val="100000"/>
              </a:lnSpc>
              <a:buNone/>
            </a:pPr>
            <a:r>
              <a:rPr lang="en-US" sz="2000" dirty="0">
                <a:latin typeface="Times New Roman" panose="02020603050405020304" pitchFamily="18" charset="0"/>
                <a:cs typeface="Times New Roman" panose="02020603050405020304" pitchFamily="18" charset="0"/>
              </a:rPr>
              <a:t>    1. Genetic Properties.</a:t>
            </a:r>
          </a:p>
          <a:p>
            <a:pPr marL="0" indent="0" algn="just">
              <a:lnSpc>
                <a:spcPct val="100000"/>
              </a:lnSpc>
              <a:buNone/>
            </a:pPr>
            <a:r>
              <a:rPr lang="en-US" sz="2000" dirty="0">
                <a:latin typeface="Times New Roman" panose="02020603050405020304" pitchFamily="18" charset="0"/>
                <a:cs typeface="Times New Roman" panose="02020603050405020304" pitchFamily="18" charset="0"/>
              </a:rPr>
              <a:t>    2. Typological Units. </a:t>
            </a:r>
          </a:p>
          <a:p>
            <a:pPr marL="0" indent="0" algn="just">
              <a:lnSpc>
                <a:spcPct val="100000"/>
              </a:lnSpc>
              <a:buNone/>
            </a:pPr>
            <a:r>
              <a:rPr lang="en-US" sz="2000" dirty="0">
                <a:latin typeface="Times New Roman" panose="02020603050405020304" pitchFamily="18" charset="0"/>
                <a:cs typeface="Times New Roman" panose="02020603050405020304" pitchFamily="18" charset="0"/>
              </a:rPr>
              <a:t>    3. Areal Factors (Language Contact theory)</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Genetic Division: </a:t>
            </a:r>
            <a:r>
              <a:rPr lang="en-US" sz="2000" dirty="0">
                <a:latin typeface="Times New Roman" panose="02020603050405020304" pitchFamily="18" charset="0"/>
                <a:cs typeface="Times New Roman" panose="02020603050405020304" pitchFamily="18" charset="0"/>
              </a:rPr>
              <a:t>Language family is developed from single ancestor called Proto-  </a:t>
            </a:r>
          </a:p>
          <a:p>
            <a:pPr marL="0" indent="0" algn="just">
              <a:lnSpc>
                <a:spcPct val="100000"/>
              </a:lnSpc>
              <a:buNone/>
            </a:pPr>
            <a:r>
              <a:rPr lang="en-US" sz="2000" dirty="0">
                <a:latin typeface="Times New Roman" panose="02020603050405020304" pitchFamily="18" charset="0"/>
                <a:cs typeface="Times New Roman" panose="02020603050405020304" pitchFamily="18" charset="0"/>
              </a:rPr>
              <a:t>     Language which is a basic unit of genetic classification.</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Typological Division: </a:t>
            </a:r>
            <a:r>
              <a:rPr lang="en-US" sz="2000" dirty="0">
                <a:latin typeface="Times New Roman" panose="02020603050405020304" pitchFamily="18" charset="0"/>
                <a:cs typeface="Times New Roman" panose="02020603050405020304" pitchFamily="18" charset="0"/>
              </a:rPr>
              <a:t>It is a language-type which is counted.</a:t>
            </a:r>
          </a:p>
          <a:p>
            <a:pPr algn="just">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Counting Results:</a:t>
            </a:r>
            <a:r>
              <a:rPr lang="en-US" sz="2000" dirty="0">
                <a:latin typeface="Times New Roman" panose="02020603050405020304" pitchFamily="18" charset="0"/>
                <a:cs typeface="Times New Roman" panose="02020603050405020304" pitchFamily="18" charset="0"/>
              </a:rPr>
              <a:t> When results of Historical Linguistics are marked, indeed they are related to Comparative Linguistics. For example Linguistics is identified to be originated from Sanskrit.</a:t>
            </a:r>
          </a:p>
          <a:p>
            <a:pPr algn="just">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Genetic relatedness: </a:t>
            </a:r>
            <a:r>
              <a:rPr lang="en-US" sz="2000" dirty="0">
                <a:latin typeface="Times New Roman" panose="02020603050405020304" pitchFamily="18" charset="0"/>
                <a:cs typeface="Times New Roman" panose="02020603050405020304" pitchFamily="18" charset="0"/>
              </a:rPr>
              <a:t>One language has been descended from another or both are descended from one common ancestor. For instance Italian is descended from Latin.</a:t>
            </a:r>
          </a:p>
          <a:p>
            <a:pPr algn="just">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Areal Association: </a:t>
            </a:r>
            <a:r>
              <a:rPr lang="en-US" sz="2000" dirty="0">
                <a:latin typeface="Times New Roman" panose="02020603050405020304" pitchFamily="18" charset="0"/>
                <a:cs typeface="Times New Roman" panose="02020603050405020304" pitchFamily="18" charset="0"/>
              </a:rPr>
              <a:t>Languages influence each other by way of intensive Language Contact.</a:t>
            </a:r>
          </a:p>
          <a:p>
            <a:pPr algn="just">
              <a:lnSpc>
                <a:spcPct val="100000"/>
              </a:lnSpc>
              <a:buFont typeface="Wingdings" panose="05000000000000000000" pitchFamily="2" charset="2"/>
              <a:buChar char="Ø"/>
            </a:pPr>
            <a:endParaRPr lang="en-US" sz="2000" dirty="0">
              <a:latin typeface="Times New Roman" panose="02020603050405020304" pitchFamily="18" charset="0"/>
              <a:cs typeface="Times New Roman" panose="02020603050405020304" pitchFamily="18" charset="0"/>
            </a:endParaRPr>
          </a:p>
          <a:p>
            <a:pPr algn="just">
              <a:lnSpc>
                <a:spcPct val="100000"/>
              </a:lnSpc>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9306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C2B607-EAAD-4A0F-A7E0-7D3D44E2B666}"/>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 	CIRCUMSTANCES OF COMPARATIVE LINGUISTICS (CL)</a:t>
            </a:r>
          </a:p>
        </p:txBody>
      </p:sp>
      <p:sp>
        <p:nvSpPr>
          <p:cNvPr id="3" name="Content Placeholder 2">
            <a:extLst>
              <a:ext uri="{FF2B5EF4-FFF2-40B4-BE49-F238E27FC236}">
                <a16:creationId xmlns:a16="http://schemas.microsoft.com/office/drawing/2014/main" xmlns="" id="{4DD94C40-46E0-4336-AC05-EF3A2CB2DCA8}"/>
              </a:ext>
            </a:extLst>
          </p:cNvPr>
          <p:cNvSpPr>
            <a:spLocks noGrp="1"/>
          </p:cNvSpPr>
          <p:nvPr>
            <p:ph idx="1"/>
          </p:nvPr>
        </p:nvSpPr>
        <p:spPr>
          <a:xfrm>
            <a:off x="1066800" y="1817370"/>
            <a:ext cx="10058400" cy="3931920"/>
          </a:xfrm>
        </p:spPr>
        <p:txBody>
          <a:bodyPr>
            <a:normAutofit fontScale="92500" lnSpcReduction="20000"/>
          </a:bodyPr>
          <a:lstStyle/>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Sir William Jones (1792): </a:t>
            </a:r>
            <a:r>
              <a:rPr lang="en-US" sz="2000" dirty="0">
                <a:latin typeface="Times New Roman" panose="02020603050405020304" pitchFamily="18" charset="0"/>
                <a:cs typeface="Times New Roman" panose="02020603050405020304" pitchFamily="18" charset="0"/>
              </a:rPr>
              <a:t>He had spoken to Royal Asiatic Society, and many before him diagnosed links between European Languages and Sanskrit.</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Jone’s Contribution: </a:t>
            </a:r>
            <a:r>
              <a:rPr lang="en-US" sz="2000" dirty="0">
                <a:latin typeface="Times New Roman" panose="02020603050405020304" pitchFamily="18" charset="0"/>
                <a:cs typeface="Times New Roman" panose="02020603050405020304" pitchFamily="18" charset="0"/>
              </a:rPr>
              <a:t>He</a:t>
            </a:r>
            <a:r>
              <a:rPr lang="en-US" sz="2000" b="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voiced the thought that original Indo-European tongue was not Latin. It was not Greek. It was not Sanskrit. But it was a language about which no coded evidence was existed.</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 Biblical Hebrew: </a:t>
            </a:r>
            <a:r>
              <a:rPr lang="en-US" sz="2000" dirty="0">
                <a:latin typeface="Times New Roman" panose="02020603050405020304" pitchFamily="18" charset="0"/>
                <a:cs typeface="Times New Roman" panose="02020603050405020304" pitchFamily="18" charset="0"/>
              </a:rPr>
              <a:t>It was stopped as mother tongue in 18</a:t>
            </a:r>
            <a:r>
              <a:rPr lang="en-US" sz="2000" baseline="30000" dirty="0">
                <a:latin typeface="Times New Roman" panose="02020603050405020304" pitchFamily="18" charset="0"/>
                <a:cs typeface="Times New Roman" panose="02020603050405020304" pitchFamily="18" charset="0"/>
              </a:rPr>
              <a:t>th</a:t>
            </a:r>
            <a:r>
              <a:rPr lang="en-US" sz="2000" dirty="0">
                <a:latin typeface="Times New Roman" panose="02020603050405020304" pitchFamily="18" charset="0"/>
                <a:cs typeface="Times New Roman" panose="02020603050405020304" pitchFamily="18" charset="0"/>
              </a:rPr>
              <a:t> century.</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Three Germanic Philologists:</a:t>
            </a:r>
            <a:r>
              <a:rPr lang="en-US" sz="2000" dirty="0">
                <a:latin typeface="Times New Roman" panose="02020603050405020304" pitchFamily="18" charset="0"/>
                <a:cs typeface="Times New Roman" panose="02020603050405020304" pitchFamily="18" charset="0"/>
              </a:rPr>
              <a:t> They progressed a method of scientific inquiry by carrying out systematic sound correlations between various members of Indo-European (IE) family. </a:t>
            </a:r>
          </a:p>
          <a:p>
            <a:pPr algn="just">
              <a:lnSpc>
                <a:spcPct val="10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Formulation of Sound Laws: </a:t>
            </a:r>
            <a:r>
              <a:rPr lang="en-US" sz="2000" dirty="0">
                <a:latin typeface="Times New Roman" panose="02020603050405020304" pitchFamily="18" charset="0"/>
                <a:cs typeface="Times New Roman" panose="02020603050405020304" pitchFamily="18" charset="0"/>
              </a:rPr>
              <a:t>Sound laws</a:t>
            </a:r>
            <a:r>
              <a:rPr lang="en-US" sz="2000" b="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were emerged in works of Rasmus Rask (1818), Franz Bopp (1816), and Jakob Grimm (1819)</a:t>
            </a:r>
          </a:p>
          <a:p>
            <a:pPr algn="just">
              <a:lnSpc>
                <a:spcPct val="100000"/>
              </a:lnSpc>
            </a:pPr>
            <a:r>
              <a:rPr lang="en-US" sz="2000" b="1" dirty="0">
                <a:latin typeface="Times New Roman" panose="02020603050405020304" pitchFamily="18" charset="0"/>
                <a:cs typeface="Times New Roman" panose="02020603050405020304" pitchFamily="18" charset="0"/>
              </a:rPr>
              <a:t>Wave Model: </a:t>
            </a:r>
            <a:r>
              <a:rPr lang="en-US" sz="2000" dirty="0">
                <a:latin typeface="Times New Roman" panose="02020603050405020304" pitchFamily="18" charset="0"/>
                <a:cs typeface="Times New Roman" panose="02020603050405020304" pitchFamily="18" charset="0"/>
              </a:rPr>
              <a:t>It was developed by Johannes Schmidt (1870) which was an alternative to August Schleicher’s Tree Model. Simplistic tree representations got replaced with a wave inspirated approach.</a:t>
            </a:r>
          </a:p>
          <a:p>
            <a:pPr algn="just">
              <a:lnSpc>
                <a:spcPct val="100000"/>
              </a:lnSpc>
            </a:pPr>
            <a:endParaRPr lang="en-US" sz="2000" dirty="0">
              <a:latin typeface="Times New Roman" panose="02020603050405020304" pitchFamily="18" charset="0"/>
              <a:cs typeface="Times New Roman" panose="02020603050405020304" pitchFamily="18" charset="0"/>
            </a:endParaRPr>
          </a:p>
          <a:p>
            <a:pPr algn="just">
              <a:lnSpc>
                <a:spcPct val="100000"/>
              </a:lnSpc>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55213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5C8AB0-3414-4878-9CF1-6749EFA75F93}"/>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IMPACT OF JACOB GRIMM’S LAW</a:t>
            </a:r>
          </a:p>
        </p:txBody>
      </p:sp>
      <p:sp>
        <p:nvSpPr>
          <p:cNvPr id="3" name="Content Placeholder 2">
            <a:extLst>
              <a:ext uri="{FF2B5EF4-FFF2-40B4-BE49-F238E27FC236}">
                <a16:creationId xmlns:a16="http://schemas.microsoft.com/office/drawing/2014/main" xmlns="" id="{A5185072-D143-4778-979C-EA1480675FEA}"/>
              </a:ext>
            </a:extLst>
          </p:cNvPr>
          <p:cNvSpPr>
            <a:spLocks noGrp="1"/>
          </p:cNvSpPr>
          <p:nvPr>
            <p:ph idx="1"/>
          </p:nvPr>
        </p:nvSpPr>
        <p:spPr>
          <a:xfrm>
            <a:off x="1066800" y="1750695"/>
            <a:ext cx="10058400" cy="3931920"/>
          </a:xfrm>
        </p:spPr>
        <p:txBody>
          <a:bodyPr>
            <a:normAutofit fontScale="77500" lnSpcReduction="20000"/>
          </a:bodyPr>
          <a:lstStyle/>
          <a:p>
            <a:pPr algn="just">
              <a:lnSpc>
                <a:spcPct val="12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Germanic Grammar: </a:t>
            </a:r>
            <a:r>
              <a:rPr lang="en-US" sz="2000" dirty="0">
                <a:latin typeface="Times New Roman" panose="02020603050405020304" pitchFamily="18" charset="0"/>
                <a:cs typeface="Times New Roman" panose="02020603050405020304" pitchFamily="18" charset="0"/>
              </a:rPr>
              <a:t>He pointed out prominent correlations between Germanic and other Indo-European Languages of Europe and Western Asia. He asserted that sound change is a regular phenomenon and it is not a random process. It passed through three phases.</a:t>
            </a:r>
          </a:p>
          <a:p>
            <a:pPr algn="just">
              <a:lnSpc>
                <a:spcPct val="120000"/>
              </a:lnSpc>
              <a:buFont typeface="Wingdings" panose="05000000000000000000" pitchFamily="2" charset="2"/>
              <a:buChar char="Ø"/>
            </a:pPr>
            <a:r>
              <a:rPr lang="en-US" sz="2000" b="1" dirty="0">
                <a:latin typeface="Times New Roman" panose="02020603050405020304" pitchFamily="18" charset="0"/>
                <a:cs typeface="Times New Roman" panose="02020603050405020304" pitchFamily="18" charset="0"/>
              </a:rPr>
              <a:t>Three Phases</a:t>
            </a:r>
          </a:p>
          <a:p>
            <a:pPr marL="0" indent="0" algn="just">
              <a:lnSpc>
                <a:spcPct val="120000"/>
              </a:lnSpc>
              <a:buNone/>
            </a:pPr>
            <a:r>
              <a:rPr lang="en-US" sz="2000" dirty="0">
                <a:latin typeface="Times New Roman" panose="02020603050405020304" pitchFamily="18" charset="0"/>
                <a:cs typeface="Times New Roman" panose="02020603050405020304" pitchFamily="18" charset="0"/>
              </a:rPr>
              <a:t>    1. Proto-Indo-European: Voiceless stops were changed into voiceless fricatives.</a:t>
            </a:r>
          </a:p>
          <a:p>
            <a:pPr marL="0" indent="0" algn="just">
              <a:lnSpc>
                <a:spcPct val="120000"/>
              </a:lnSpc>
              <a:buNone/>
            </a:pPr>
            <a:r>
              <a:rPr lang="en-US" sz="2000" dirty="0">
                <a:latin typeface="Times New Roman" panose="02020603050405020304" pitchFamily="18" charset="0"/>
                <a:cs typeface="Times New Roman" panose="02020603050405020304" pitchFamily="18" charset="0"/>
              </a:rPr>
              <a:t>    2. Voiced stops became voiceless stops.</a:t>
            </a:r>
          </a:p>
          <a:p>
            <a:pPr marL="0" indent="0" algn="just">
              <a:lnSpc>
                <a:spcPct val="120000"/>
              </a:lnSpc>
              <a:buNone/>
            </a:pPr>
            <a:r>
              <a:rPr lang="en-US" sz="2000" dirty="0">
                <a:latin typeface="Times New Roman" panose="02020603050405020304" pitchFamily="18" charset="0"/>
                <a:cs typeface="Times New Roman" panose="02020603050405020304" pitchFamily="18" charset="0"/>
              </a:rPr>
              <a:t>    3. Voiced aspirated stops became voiced stops.</a:t>
            </a:r>
          </a:p>
          <a:p>
            <a:pPr algn="just">
              <a:lnSpc>
                <a:spcPct val="12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It was a big discovery which helped in developing genetic relationships between Germanic languages as English, Frisian and Dutch. Germanic Languages descended from Proto-Germanic which got started out as regional dialects. Proto-Germanic was spoken around 500 BC. Tree Model illustrated genetic relation between 445 living Indo-European Languages. It was also aired that there were 6000 living languages in world, presently there are 6500 spoken languages in world. Tree Model talks about genealogical relation between separated languages. Wave theory talks about complex relations between dialects within the boundaries of each language.</a:t>
            </a:r>
          </a:p>
          <a:p>
            <a:pPr marL="0" indent="0" algn="just">
              <a:lnSpc>
                <a:spcPct val="120000"/>
              </a:lnSpc>
              <a:buNone/>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07562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D2D3CD-2AC1-4F06-B90F-1306DB8AEB7F}"/>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		COMPRATIVE LINGUISTICS (CL) DIVISION</a:t>
            </a:r>
          </a:p>
        </p:txBody>
      </p:sp>
      <p:graphicFrame>
        <p:nvGraphicFramePr>
          <p:cNvPr id="4" name="Content Placeholder 3">
            <a:extLst>
              <a:ext uri="{FF2B5EF4-FFF2-40B4-BE49-F238E27FC236}">
                <a16:creationId xmlns:a16="http://schemas.microsoft.com/office/drawing/2014/main" xmlns="" id="{CB2D6F22-6A1D-44AF-AB1F-A00831D71F6D}"/>
              </a:ext>
            </a:extLst>
          </p:cNvPr>
          <p:cNvGraphicFramePr>
            <a:graphicFrameLocks noGrp="1"/>
          </p:cNvGraphicFramePr>
          <p:nvPr>
            <p:ph idx="1"/>
            <p:extLst>
              <p:ext uri="{D42A27DB-BD31-4B8C-83A1-F6EECF244321}">
                <p14:modId xmlns:p14="http://schemas.microsoft.com/office/powerpoint/2010/main" xmlns="" val="792774899"/>
              </p:ext>
            </p:extLst>
          </p:nvPr>
        </p:nvGraphicFramePr>
        <p:xfrm>
          <a:off x="457200" y="1817688"/>
          <a:ext cx="10058400" cy="3932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8882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1A28294-16C8-458E-A835-3153C5642DC5}"/>
              </a:ext>
            </a:extLst>
          </p:cNvPr>
          <p:cNvSpPr>
            <a:spLocks noGrp="1"/>
          </p:cNvSpPr>
          <p:nvPr>
            <p:ph type="title"/>
          </p:nvPr>
        </p:nvSpPr>
        <p:spPr>
          <a:xfrm>
            <a:off x="876300" y="633069"/>
            <a:ext cx="10058400" cy="1371600"/>
          </a:xfrm>
        </p:spPr>
        <p:txBody>
          <a:bodyPr>
            <a:normAutofit/>
          </a:bodyPr>
          <a:lstStyle/>
          <a:p>
            <a:r>
              <a:rPr lang="en-US" sz="2800" b="1" dirty="0">
                <a:latin typeface="Times New Roman" panose="02020603050405020304" pitchFamily="18" charset="0"/>
                <a:cs typeface="Times New Roman" panose="02020603050405020304" pitchFamily="18" charset="0"/>
              </a:rPr>
              <a:t>		</a:t>
            </a:r>
          </a:p>
        </p:txBody>
      </p:sp>
      <p:graphicFrame>
        <p:nvGraphicFramePr>
          <p:cNvPr id="4" name="Content Placeholder 3">
            <a:extLst>
              <a:ext uri="{FF2B5EF4-FFF2-40B4-BE49-F238E27FC236}">
                <a16:creationId xmlns:a16="http://schemas.microsoft.com/office/drawing/2014/main" xmlns="" id="{17C784A5-E63B-4D62-87B2-D76D808FB8BE}"/>
              </a:ext>
            </a:extLst>
          </p:cNvPr>
          <p:cNvGraphicFramePr>
            <a:graphicFrameLocks noGrp="1"/>
          </p:cNvGraphicFramePr>
          <p:nvPr>
            <p:ph idx="1"/>
            <p:extLst>
              <p:ext uri="{D42A27DB-BD31-4B8C-83A1-F6EECF244321}">
                <p14:modId xmlns:p14="http://schemas.microsoft.com/office/powerpoint/2010/main" xmlns="" val="1010932182"/>
              </p:ext>
            </p:extLst>
          </p:nvPr>
        </p:nvGraphicFramePr>
        <p:xfrm>
          <a:off x="333375" y="1655763"/>
          <a:ext cx="10058400" cy="3932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xmlns="" id="{C7095812-4F2E-435D-9989-9EC21A360100}"/>
              </a:ext>
            </a:extLst>
          </p:cNvPr>
          <p:cNvSpPr/>
          <p:nvPr/>
        </p:nvSpPr>
        <p:spPr>
          <a:xfrm>
            <a:off x="3267075" y="776287"/>
            <a:ext cx="6096000" cy="461665"/>
          </a:xfrm>
          <a:prstGeom prst="rect">
            <a:avLst/>
          </a:prstGeom>
        </p:spPr>
        <p:txBody>
          <a:bodyPr>
            <a:spAutoFit/>
          </a:bodyPr>
          <a:lstStyle/>
          <a:p>
            <a:r>
              <a:rPr lang="en-US" sz="2400" b="1" dirty="0">
                <a:latin typeface="Times New Roman" panose="02020603050405020304" pitchFamily="18" charset="0"/>
                <a:cs typeface="Times New Roman" panose="02020603050405020304" pitchFamily="18" charset="0"/>
              </a:rPr>
              <a:t>		CONTI………</a:t>
            </a:r>
            <a:endParaRPr lang="en-US" sz="2400" dirty="0"/>
          </a:p>
        </p:txBody>
      </p:sp>
    </p:spTree>
    <p:extLst>
      <p:ext uri="{BB962C8B-B14F-4D97-AF65-F5344CB8AC3E}">
        <p14:creationId xmlns:p14="http://schemas.microsoft.com/office/powerpoint/2010/main" xmlns="" val="3706509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CE7BF5-2456-4A9E-8F14-BE82778A342D}"/>
              </a:ext>
            </a:extLst>
          </p:cNvPr>
          <p:cNvSpPr>
            <a:spLocks noGrp="1"/>
          </p:cNvSpPr>
          <p:nvPr>
            <p:ph type="title"/>
          </p:nvPr>
        </p:nvSpPr>
        <p:spPr/>
        <p:txBody>
          <a:bodyPr>
            <a:normAutofit/>
          </a:bodyPr>
          <a:lstStyle/>
          <a:p>
            <a:r>
              <a:rPr lang="en-US" sz="2000" b="1" dirty="0">
                <a:latin typeface="Times New Roman" panose="02020603050405020304" pitchFamily="18" charset="0"/>
                <a:cs typeface="Times New Roman" panose="02020603050405020304" pitchFamily="18" charset="0"/>
              </a:rPr>
              <a:t>         COMPARATIVE LINGUISTICS        VS            CONTRASTIVE LINGUISTICS</a:t>
            </a:r>
          </a:p>
        </p:txBody>
      </p:sp>
      <p:sp>
        <p:nvSpPr>
          <p:cNvPr id="3" name="Content Placeholder 2">
            <a:extLst>
              <a:ext uri="{FF2B5EF4-FFF2-40B4-BE49-F238E27FC236}">
                <a16:creationId xmlns:a16="http://schemas.microsoft.com/office/drawing/2014/main" xmlns="" id="{D13E055E-771D-488D-990E-960FE4CFD2B4}"/>
              </a:ext>
            </a:extLst>
          </p:cNvPr>
          <p:cNvSpPr>
            <a:spLocks noGrp="1"/>
          </p:cNvSpPr>
          <p:nvPr>
            <p:ph sz="half" idx="1"/>
          </p:nvPr>
        </p:nvSpPr>
        <p:spPr>
          <a:xfrm>
            <a:off x="609600" y="1825625"/>
            <a:ext cx="5181600" cy="4351338"/>
          </a:xfrm>
        </p:spPr>
        <p:txBody>
          <a:bodyPr>
            <a:normAutofit lnSpcReduction="10000"/>
          </a:bodyPr>
          <a:lstStyle/>
          <a:p>
            <a:pPr algn="just">
              <a:lnSpc>
                <a:spcPct val="20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Comparative Linguistics aims at language to be associated by convergence through borrowing by genetic descent. Genetic descent relatedness implies a common origin or Proto-Language, and CL targets to construct Proto-Language and especially changes which had resulted in documented language.</a:t>
            </a:r>
          </a:p>
        </p:txBody>
      </p:sp>
      <p:sp>
        <p:nvSpPr>
          <p:cNvPr id="4" name="Content Placeholder 3">
            <a:extLst>
              <a:ext uri="{FF2B5EF4-FFF2-40B4-BE49-F238E27FC236}">
                <a16:creationId xmlns:a16="http://schemas.microsoft.com/office/drawing/2014/main" xmlns="" id="{7D98A4AA-0892-476A-ADDE-3E123405C0DF}"/>
              </a:ext>
            </a:extLst>
          </p:cNvPr>
          <p:cNvSpPr>
            <a:spLocks noGrp="1"/>
          </p:cNvSpPr>
          <p:nvPr>
            <p:ph sz="half" idx="2"/>
          </p:nvPr>
        </p:nvSpPr>
        <p:spPr>
          <a:xfrm>
            <a:off x="6534150" y="1825625"/>
            <a:ext cx="5181600" cy="4351338"/>
          </a:xfrm>
        </p:spPr>
        <p:txBody>
          <a:bodyPr>
            <a:normAutofit lnSpcReduction="10000"/>
          </a:bodyPr>
          <a:lstStyle/>
          <a:p>
            <a:pPr algn="just">
              <a:lnSpc>
                <a:spcPct val="20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Contrastive Linguistics compares languages usually with objective of assisting languages learning by identifying important differences between native and target language.</a:t>
            </a:r>
          </a:p>
          <a:p>
            <a:pPr marL="0" indent="0" algn="just">
              <a:lnSpc>
                <a:spcPct val="200000"/>
              </a:lnSpc>
              <a:buNone/>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05935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965AAC-FA75-42EC-BC2D-E83F1131E09E}"/>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	POLITICAL REASONS IN LANGUAGE COMPARISON</a:t>
            </a:r>
          </a:p>
        </p:txBody>
      </p:sp>
      <p:sp>
        <p:nvSpPr>
          <p:cNvPr id="3" name="Content Placeholder 2">
            <a:extLst>
              <a:ext uri="{FF2B5EF4-FFF2-40B4-BE49-F238E27FC236}">
                <a16:creationId xmlns:a16="http://schemas.microsoft.com/office/drawing/2014/main" xmlns="" id="{FE97B5A2-67DB-4729-819B-A7DB58AB837F}"/>
              </a:ext>
            </a:extLst>
          </p:cNvPr>
          <p:cNvSpPr>
            <a:spLocks noGrp="1"/>
          </p:cNvSpPr>
          <p:nvPr>
            <p:ph idx="1"/>
          </p:nvPr>
        </p:nvSpPr>
        <p:spPr>
          <a:xfrm>
            <a:off x="838200" y="1690688"/>
            <a:ext cx="10515600" cy="4351338"/>
          </a:xfrm>
        </p:spPr>
        <p:txBody>
          <a:bodyPr>
            <a:normAutofit lnSpcReduction="10000"/>
          </a:bodyPr>
          <a:lstStyle/>
          <a:p>
            <a:pPr marL="0" indent="0" algn="just">
              <a:lnSpc>
                <a:spcPct val="110000"/>
              </a:lnSpc>
              <a:buNone/>
            </a:pPr>
            <a:r>
              <a:rPr lang="en-US" sz="2000" b="1" dirty="0">
                <a:latin typeface="Times New Roman" panose="02020603050405020304" pitchFamily="18" charset="0"/>
                <a:cs typeface="Times New Roman" panose="02020603050405020304" pitchFamily="18" charset="0"/>
              </a:rPr>
              <a:t>Racism:</a:t>
            </a:r>
            <a:r>
              <a:rPr lang="en-US" sz="2000" dirty="0">
                <a:latin typeface="Times New Roman" panose="02020603050405020304" pitchFamily="18" charset="0"/>
                <a:cs typeface="Times New Roman" panose="02020603050405020304" pitchFamily="18" charset="0"/>
              </a:rPr>
              <a:t> Ural-Altaic Language Group had related Sami and Mongolian Language to justify racism. </a:t>
            </a:r>
            <a:r>
              <a:rPr lang="en-US" sz="2000" b="1" dirty="0">
                <a:latin typeface="Times New Roman" panose="02020603050405020304" pitchFamily="18" charset="0"/>
                <a:cs typeface="Times New Roman" panose="02020603050405020304" pitchFamily="18" charset="0"/>
              </a:rPr>
              <a:t>Sun Language Theory: </a:t>
            </a:r>
            <a:r>
              <a:rPr lang="en-US" sz="2000" dirty="0">
                <a:latin typeface="Times New Roman" panose="02020603050405020304" pitchFamily="18" charset="0"/>
                <a:cs typeface="Times New Roman" panose="02020603050405020304" pitchFamily="18" charset="0"/>
              </a:rPr>
              <a:t>In 1930s, Turkic languages were promoted very close to the original language. </a:t>
            </a:r>
            <a:r>
              <a:rPr lang="en-US" sz="2000" b="1" dirty="0">
                <a:latin typeface="Times New Roman" panose="02020603050405020304" pitchFamily="18" charset="0"/>
                <a:cs typeface="Times New Roman" panose="02020603050405020304" pitchFamily="18" charset="0"/>
              </a:rPr>
              <a:t>Classical Hebrew: </a:t>
            </a:r>
            <a:r>
              <a:rPr lang="en-US" sz="2000" dirty="0">
                <a:latin typeface="Times New Roman" panose="02020603050405020304" pitchFamily="18" charset="0"/>
                <a:cs typeface="Times New Roman" panose="02020603050405020304" pitchFamily="18" charset="0"/>
              </a:rPr>
              <a:t>Believers in Abrahamic religions derive their native languages from classical Hebrew. </a:t>
            </a:r>
            <a:r>
              <a:rPr lang="en-US" sz="2000" b="1" dirty="0">
                <a:latin typeface="Times New Roman" panose="02020603050405020304" pitchFamily="18" charset="0"/>
                <a:cs typeface="Times New Roman" panose="02020603050405020304" pitchFamily="18" charset="0"/>
              </a:rPr>
              <a:t>Herbert W. Armstrong </a:t>
            </a:r>
            <a:r>
              <a:rPr lang="en-US" sz="2000" dirty="0">
                <a:latin typeface="Times New Roman" panose="02020603050405020304" pitchFamily="18" charset="0"/>
                <a:cs typeface="Times New Roman" panose="02020603050405020304" pitchFamily="18" charset="0"/>
              </a:rPr>
              <a:t>theorized that the word “British” comes from Hebrew brit meaning “covenant” and ish meaning “man” proving that British people are the </a:t>
            </a:r>
            <a:r>
              <a:rPr lang="en-US" sz="2000" b="1" dirty="0">
                <a:latin typeface="Times New Roman" panose="02020603050405020304" pitchFamily="18" charset="0"/>
                <a:cs typeface="Times New Roman" panose="02020603050405020304" pitchFamily="18" charset="0"/>
              </a:rPr>
              <a:t>“covenant people of God”</a:t>
            </a:r>
            <a:r>
              <a:rPr lang="en-US" sz="2000"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Marija Gimbutas:</a:t>
            </a:r>
            <a:r>
              <a:rPr lang="en-US" sz="2000" dirty="0">
                <a:latin typeface="Times New Roman" panose="02020603050405020304" pitchFamily="18" charset="0"/>
                <a:cs typeface="Times New Roman" panose="02020603050405020304" pitchFamily="18" charset="0"/>
              </a:rPr>
              <a:t> Lithuanian-American archaeologist argued that </a:t>
            </a:r>
            <a:r>
              <a:rPr lang="en-US" sz="2000" b="1" dirty="0">
                <a:latin typeface="Times New Roman" panose="02020603050405020304" pitchFamily="18" charset="0"/>
                <a:cs typeface="Times New Roman" panose="02020603050405020304" pitchFamily="18" charset="0"/>
              </a:rPr>
              <a:t>Basque</a:t>
            </a:r>
            <a:r>
              <a:rPr lang="en-US" sz="2000" dirty="0">
                <a:latin typeface="Times New Roman" panose="02020603050405020304" pitchFamily="18" charset="0"/>
                <a:cs typeface="Times New Roman" panose="02020603050405020304" pitchFamily="18" charset="0"/>
              </a:rPr>
              <a:t> was a remnant of an Old European Culture. </a:t>
            </a:r>
            <a:r>
              <a:rPr lang="en-US" sz="2000" b="1" dirty="0">
                <a:latin typeface="Times New Roman" panose="02020603050405020304" pitchFamily="18" charset="0"/>
                <a:cs typeface="Times New Roman" panose="02020603050405020304" pitchFamily="18" charset="0"/>
              </a:rPr>
              <a:t>Johannes Goropius Becanus:</a:t>
            </a:r>
            <a:r>
              <a:rPr lang="en-US" sz="2000" dirty="0">
                <a:latin typeface="Times New Roman" panose="02020603050405020304" pitchFamily="18" charset="0"/>
                <a:cs typeface="Times New Roman" panose="02020603050405020304" pitchFamily="18" charset="0"/>
              </a:rPr>
              <a:t> He was Dutch doctor. He said that who did not love his fathers’ languages? Hebrew was derived from Dutch. </a:t>
            </a:r>
            <a:r>
              <a:rPr lang="en-US" sz="2000" b="1" dirty="0">
                <a:latin typeface="Times New Roman" panose="02020603050405020304" pitchFamily="18" charset="0"/>
                <a:cs typeface="Times New Roman" panose="02020603050405020304" pitchFamily="18" charset="0"/>
              </a:rPr>
              <a:t>Frenchman Eloi Johanneau:</a:t>
            </a:r>
            <a:r>
              <a:rPr lang="en-US" sz="2000" dirty="0">
                <a:latin typeface="Times New Roman" panose="02020603050405020304" pitchFamily="18" charset="0"/>
                <a:cs typeface="Times New Roman" panose="02020603050405020304" pitchFamily="18" charset="0"/>
              </a:rPr>
              <a:t> He claimed that Celtic language was the oldest, and mother of all others. </a:t>
            </a:r>
            <a:r>
              <a:rPr lang="en-US" sz="2000" b="1" dirty="0">
                <a:latin typeface="Times New Roman" panose="02020603050405020304" pitchFamily="18" charset="0"/>
                <a:cs typeface="Times New Roman" panose="02020603050405020304" pitchFamily="18" charset="0"/>
              </a:rPr>
              <a:t>Joseph Guignes:</a:t>
            </a:r>
            <a:r>
              <a:rPr lang="en-US" sz="2000" dirty="0">
                <a:latin typeface="Times New Roman" panose="02020603050405020304" pitchFamily="18" charset="0"/>
                <a:cs typeface="Times New Roman" panose="02020603050405020304" pitchFamily="18" charset="0"/>
              </a:rPr>
              <a:t> He theorized that Chinese and Egyptians were related to each other. The former being a colony of the latter. In 1885, </a:t>
            </a:r>
            <a:r>
              <a:rPr lang="en-US" sz="2000" b="1" dirty="0">
                <a:latin typeface="Times New Roman" panose="02020603050405020304" pitchFamily="18" charset="0"/>
                <a:cs typeface="Times New Roman" panose="02020603050405020304" pitchFamily="18" charset="0"/>
              </a:rPr>
              <a:t>Edward Tregear</a:t>
            </a:r>
            <a:r>
              <a:rPr lang="en-US" sz="2000" dirty="0">
                <a:latin typeface="Times New Roman" panose="02020603050405020304" pitchFamily="18" charset="0"/>
                <a:cs typeface="Times New Roman" panose="02020603050405020304" pitchFamily="18" charset="0"/>
              </a:rPr>
              <a:t> compared </a:t>
            </a:r>
            <a:r>
              <a:rPr lang="en-US" sz="2000" b="1" dirty="0">
                <a:latin typeface="Times New Roman" panose="02020603050405020304" pitchFamily="18" charset="0"/>
                <a:cs typeface="Times New Roman" panose="02020603050405020304" pitchFamily="18" charset="0"/>
              </a:rPr>
              <a:t>Maori</a:t>
            </a:r>
            <a:r>
              <a:rPr lang="en-US" sz="2000" dirty="0">
                <a:latin typeface="Times New Roman" panose="02020603050405020304" pitchFamily="18" charset="0"/>
                <a:cs typeface="Times New Roman" panose="02020603050405020304" pitchFamily="18" charset="0"/>
              </a:rPr>
              <a:t> and </a:t>
            </a:r>
            <a:r>
              <a:rPr lang="en-US" sz="2000" b="1" dirty="0">
                <a:latin typeface="Times New Roman" panose="02020603050405020304" pitchFamily="18" charset="0"/>
                <a:cs typeface="Times New Roman" panose="02020603050405020304" pitchFamily="18" charset="0"/>
              </a:rPr>
              <a:t>Aryan</a:t>
            </a:r>
            <a:r>
              <a:rPr lang="en-US" sz="2000" dirty="0">
                <a:latin typeface="Times New Roman" panose="02020603050405020304" pitchFamily="18" charset="0"/>
                <a:cs typeface="Times New Roman" panose="02020603050405020304" pitchFamily="18" charset="0"/>
              </a:rPr>
              <a:t> languages. </a:t>
            </a:r>
            <a:r>
              <a:rPr lang="en-US" sz="2000" b="1" dirty="0">
                <a:latin typeface="Times New Roman" panose="02020603050405020304" pitchFamily="18" charset="0"/>
                <a:cs typeface="Times New Roman" panose="02020603050405020304" pitchFamily="18" charset="0"/>
              </a:rPr>
              <a:t>Jean Prat</a:t>
            </a:r>
            <a:r>
              <a:rPr lang="en-US" sz="2000" dirty="0">
                <a:latin typeface="Times New Roman" panose="02020603050405020304" pitchFamily="18" charset="0"/>
                <a:cs typeface="Times New Roman" panose="02020603050405020304" pitchFamily="18" charset="0"/>
              </a:rPr>
              <a:t> claimed that </a:t>
            </a:r>
            <a:r>
              <a:rPr lang="en-US" sz="2000" b="1" dirty="0">
                <a:latin typeface="Times New Roman" panose="02020603050405020304" pitchFamily="18" charset="0"/>
                <a:cs typeface="Times New Roman" panose="02020603050405020304" pitchFamily="18" charset="0"/>
              </a:rPr>
              <a:t>Bantu</a:t>
            </a:r>
            <a:r>
              <a:rPr lang="en-US" sz="2000" dirty="0">
                <a:latin typeface="Times New Roman" panose="02020603050405020304" pitchFamily="18" charset="0"/>
                <a:cs typeface="Times New Roman" panose="02020603050405020304" pitchFamily="18" charset="0"/>
              </a:rPr>
              <a:t> languages of Africa were descended from Latin. </a:t>
            </a:r>
            <a:r>
              <a:rPr lang="en-US" sz="2000" b="1" dirty="0">
                <a:latin typeface="Times New Roman" panose="02020603050405020304" pitchFamily="18" charset="0"/>
                <a:cs typeface="Times New Roman" panose="02020603050405020304" pitchFamily="18" charset="0"/>
              </a:rPr>
              <a:t>Jean Pierre Brisset</a:t>
            </a:r>
            <a:r>
              <a:rPr lang="en-US" sz="2000" dirty="0">
                <a:latin typeface="Times New Roman" panose="02020603050405020304" pitchFamily="18" charset="0"/>
                <a:cs typeface="Times New Roman" panose="02020603050405020304" pitchFamily="18" charset="0"/>
              </a:rPr>
              <a:t> asserted that humans descended from the frog by linguistic means due to frogs croacking sounding similar to the French language.</a:t>
            </a:r>
          </a:p>
          <a:p>
            <a:pPr algn="just">
              <a:lnSpc>
                <a:spcPct val="110000"/>
              </a:lnSpc>
              <a:buFont typeface="Wingdings" panose="05000000000000000000" pitchFamily="2" charset="2"/>
              <a:buChar char="Ø"/>
            </a:pPr>
            <a:endParaRPr lang="en-US" sz="2000" dirty="0">
              <a:latin typeface="Times New Roman" panose="02020603050405020304" pitchFamily="18" charset="0"/>
              <a:cs typeface="Times New Roman" panose="02020603050405020304" pitchFamily="18" charset="0"/>
            </a:endParaRPr>
          </a:p>
          <a:p>
            <a:pPr algn="just">
              <a:lnSpc>
                <a:spcPct val="110000"/>
              </a:lnSpc>
              <a:buFont typeface="Wingdings" panose="05000000000000000000" pitchFamily="2" charset="2"/>
              <a:buChar char="Ø"/>
            </a:pPr>
            <a:endParaRPr lang="en-US" sz="2000" dirty="0">
              <a:latin typeface="Times New Roman" panose="02020603050405020304" pitchFamily="18" charset="0"/>
              <a:cs typeface="Times New Roman" panose="02020603050405020304" pitchFamily="18" charset="0"/>
            </a:endParaRPr>
          </a:p>
          <a:p>
            <a:pPr marL="0" indent="0" algn="just">
              <a:lnSpc>
                <a:spcPct val="110000"/>
              </a:lnSpc>
              <a:buNone/>
            </a:pPr>
            <a:endParaRPr lang="en-US" sz="2000" dirty="0">
              <a:latin typeface="Times New Roman" panose="02020603050405020304" pitchFamily="18" charset="0"/>
              <a:cs typeface="Times New Roman" panose="02020603050405020304" pitchFamily="18" charset="0"/>
            </a:endParaRPr>
          </a:p>
          <a:p>
            <a:pPr algn="just">
              <a:lnSpc>
                <a:spcPct val="110000"/>
              </a:lnSpc>
            </a:pPr>
            <a:endParaRPr lang="en-US" sz="2000" dirty="0">
              <a:latin typeface="Times New Roman" panose="02020603050405020304" pitchFamily="18" charset="0"/>
              <a:cs typeface="Times New Roman" panose="02020603050405020304" pitchFamily="18" charset="0"/>
            </a:endParaRPr>
          </a:p>
          <a:p>
            <a:pPr algn="just">
              <a:lnSpc>
                <a:spcPct val="110000"/>
              </a:lnSpc>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97218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4EA8D9-8197-4886-9B30-33EEFD7733BC}"/>
              </a:ext>
            </a:extLst>
          </p:cNvPr>
          <p:cNvSpPr>
            <a:spLocks noGrp="1"/>
          </p:cNvSpPr>
          <p:nvPr>
            <p:ph type="title"/>
          </p:nvPr>
        </p:nvSpPr>
        <p:spPr/>
        <p:txBody>
          <a:bodyPr>
            <a:normAutofit/>
          </a:bodyPr>
          <a:lstStyle/>
          <a:p>
            <a:pPr algn="ctr"/>
            <a:r>
              <a:rPr lang="en-US" sz="2400" b="1" dirty="0">
                <a:latin typeface="Times New Roman" panose="02020603050405020304" pitchFamily="18" charset="0"/>
                <a:cs typeface="Times New Roman" panose="02020603050405020304" pitchFamily="18" charset="0"/>
              </a:rPr>
              <a:t>COMPARATIVE METHOD</a:t>
            </a:r>
          </a:p>
        </p:txBody>
      </p:sp>
      <p:sp>
        <p:nvSpPr>
          <p:cNvPr id="3" name="Content Placeholder 2">
            <a:extLst>
              <a:ext uri="{FF2B5EF4-FFF2-40B4-BE49-F238E27FC236}">
                <a16:creationId xmlns:a16="http://schemas.microsoft.com/office/drawing/2014/main" xmlns="" id="{2117A1CF-0378-4C91-93BE-E8E0E30CD3BD}"/>
              </a:ext>
            </a:extLst>
          </p:cNvPr>
          <p:cNvSpPr>
            <a:spLocks noGrp="1"/>
          </p:cNvSpPr>
          <p:nvPr>
            <p:ph idx="1"/>
          </p:nvPr>
        </p:nvSpPr>
        <p:spPr>
          <a:xfrm>
            <a:off x="1066800" y="1826673"/>
            <a:ext cx="10058400" cy="3931920"/>
          </a:xfrm>
        </p:spPr>
        <p:txBody>
          <a:bodyPr>
            <a:normAutofit/>
          </a:bodyPr>
          <a:lstStyle/>
          <a:p>
            <a:pPr marL="0" indent="0" algn="just">
              <a:lnSpc>
                <a:spcPct val="100000"/>
              </a:lnSpc>
              <a:buNone/>
            </a:pPr>
            <a:r>
              <a:rPr lang="en-US" sz="2000" dirty="0">
                <a:latin typeface="Times New Roman" panose="02020603050405020304" pitchFamily="18" charset="0"/>
                <a:cs typeface="Times New Roman" panose="02020603050405020304" pitchFamily="18" charset="0"/>
              </a:rPr>
              <a:t>It is a technique to investigate development of languages feature-by-feature, and it is a comparison of two languages with common descent from shared ancestor. </a:t>
            </a:r>
            <a:r>
              <a:rPr lang="en-US" sz="2000" b="1" dirty="0">
                <a:latin typeface="Times New Roman" panose="02020603050405020304" pitchFamily="18" charset="0"/>
                <a:cs typeface="Times New Roman" panose="02020603050405020304" pitchFamily="18" charset="0"/>
              </a:rPr>
              <a:t>Comparative Technique and Internal Reconstruction</a:t>
            </a:r>
            <a:r>
              <a:rPr lang="en-US" sz="2000" dirty="0">
                <a:latin typeface="Times New Roman" panose="02020603050405020304" pitchFamily="18" charset="0"/>
                <a:cs typeface="Times New Roman" panose="02020603050405020304" pitchFamily="18" charset="0"/>
              </a:rPr>
              <a:t> are employed together to reconstruct prehistoric phases of language, and to fill the gap in historical record of a language, and to discover the development of phonological, morphological and other linguistic systems, and to confirm or refute hypothesized relationships between languages. In 19</a:t>
            </a:r>
            <a:r>
              <a:rPr lang="en-US" sz="2000" baseline="30000" dirty="0">
                <a:latin typeface="Times New Roman" panose="02020603050405020304" pitchFamily="18" charset="0"/>
                <a:cs typeface="Times New Roman" panose="02020603050405020304" pitchFamily="18" charset="0"/>
              </a:rPr>
              <a:t>th</a:t>
            </a:r>
            <a:r>
              <a:rPr lang="en-US" sz="2000" dirty="0">
                <a:latin typeface="Times New Roman" panose="02020603050405020304" pitchFamily="18" charset="0"/>
                <a:cs typeface="Times New Roman" panose="02020603050405020304" pitchFamily="18" charset="0"/>
              </a:rPr>
              <a:t> century, Danish scholars </a:t>
            </a:r>
            <a:r>
              <a:rPr lang="en-US" sz="2000" b="1" dirty="0">
                <a:latin typeface="Times New Roman" panose="02020603050405020304" pitchFamily="18" charset="0"/>
                <a:cs typeface="Times New Roman" panose="02020603050405020304" pitchFamily="18" charset="0"/>
              </a:rPr>
              <a:t>Rasmus Rask and Karl Verner and German Scholar Jacob Grimm </a:t>
            </a:r>
            <a:r>
              <a:rPr lang="en-US" sz="2000" dirty="0">
                <a:latin typeface="Times New Roman" panose="02020603050405020304" pitchFamily="18" charset="0"/>
                <a:cs typeface="Times New Roman" panose="02020603050405020304" pitchFamily="18" charset="0"/>
              </a:rPr>
              <a:t>contributed comparative method. </a:t>
            </a:r>
            <a:r>
              <a:rPr lang="en-US" sz="2000" b="1" dirty="0">
                <a:latin typeface="Times New Roman" panose="02020603050405020304" pitchFamily="18" charset="0"/>
                <a:cs typeface="Times New Roman" panose="02020603050405020304" pitchFamily="18" charset="0"/>
              </a:rPr>
              <a:t>August Schleicher, </a:t>
            </a:r>
            <a:r>
              <a:rPr lang="en-US" sz="2000" dirty="0">
                <a:latin typeface="Times New Roman" panose="02020603050405020304" pitchFamily="18" charset="0"/>
                <a:cs typeface="Times New Roman" panose="02020603050405020304" pitchFamily="18" charset="0"/>
              </a:rPr>
              <a:t>who was first linguist to offer reconstructed forms from a proto-language. Comparative method aims at proving that two or more historically attested languages descend from a single Proto-Language by comparing lists of cognate terms. Regular sound correspondences between the languages are established. A sequence of regular sound changes can be postulated allowing the reconstruction of a Proto-Language.</a:t>
            </a:r>
          </a:p>
          <a:p>
            <a:pPr algn="just">
              <a:lnSpc>
                <a:spcPct val="100000"/>
              </a:lnSpc>
            </a:pPr>
            <a:endParaRPr lang="en-US" sz="2000" dirty="0">
              <a:latin typeface="Times New Roman" panose="02020603050405020304" pitchFamily="18" charset="0"/>
              <a:cs typeface="Times New Roman" panose="02020603050405020304" pitchFamily="18" charset="0"/>
            </a:endParaRPr>
          </a:p>
          <a:p>
            <a:pPr algn="just">
              <a:lnSpc>
                <a:spcPct val="100000"/>
              </a:lnSpc>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848570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Savon</Template>
  <TotalTime>780</TotalTime>
  <Words>2483</Words>
  <Application>Microsoft Office PowerPoint</Application>
  <PresentationFormat>Custom</PresentationFormat>
  <Paragraphs>119</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Savon</vt:lpstr>
      <vt:lpstr>  COMPARATIVE LINGUISTICS (CL)</vt:lpstr>
      <vt:lpstr> CONDITIONS OF COMPARATIVE LINGUISTICS (CL)</vt:lpstr>
      <vt:lpstr>  CIRCUMSTANCES OF COMPARATIVE LINGUISTICS (CL)</vt:lpstr>
      <vt:lpstr>IMPACT OF JACOB GRIMM’S LAW</vt:lpstr>
      <vt:lpstr>  COMPRATIVE LINGUISTICS (CL) DIVISION</vt:lpstr>
      <vt:lpstr>  </vt:lpstr>
      <vt:lpstr>         COMPARATIVE LINGUISTICS        VS            CONTRASTIVE LINGUISTICS</vt:lpstr>
      <vt:lpstr> POLITICAL REASONS IN LANGUAGE COMPARISON</vt:lpstr>
      <vt:lpstr>COMPARATIVE METHOD</vt:lpstr>
      <vt:lpstr> CONTI………..</vt:lpstr>
      <vt:lpstr>ORIGIN OF COMPARATIVE METHOD</vt:lpstr>
      <vt:lpstr>COMPARATIVE METHOD IN RESEARCH</vt:lpstr>
      <vt:lpstr> CONTI…………</vt:lpstr>
      <vt:lpstr> CONTI…………..</vt:lpstr>
      <vt:lpstr>PURPOSE OF COMPARATIVE METHOD</vt:lpstr>
      <vt:lpstr>DESIGN &amp; PROCEDURE IN COMPARTIVE METHOD</vt:lpstr>
      <vt:lpstr>THREE CONTROL TECHNIQUES IN COMPARATIVE METHOD</vt:lpstr>
      <vt:lpstr>DATA ANALYSIS &amp; INTERPRETAION IN COMPARATIVE METHOD</vt:lpstr>
      <vt:lpstr>WORK CITED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COMPARATIVE LINGUISTICS</dc:title>
  <dc:creator>Margoob Ahmad</dc:creator>
  <cp:lastModifiedBy>AWAIS COMPUTERS</cp:lastModifiedBy>
  <cp:revision>745</cp:revision>
  <dcterms:created xsi:type="dcterms:W3CDTF">2019-03-19T17:15:23Z</dcterms:created>
  <dcterms:modified xsi:type="dcterms:W3CDTF">2020-04-15T15:06:18Z</dcterms:modified>
</cp:coreProperties>
</file>